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92" r:id="rId2"/>
    <p:sldId id="416" r:id="rId3"/>
    <p:sldId id="805" r:id="rId4"/>
    <p:sldId id="288" r:id="rId5"/>
    <p:sldId id="806" r:id="rId6"/>
    <p:sldId id="321" r:id="rId7"/>
    <p:sldId id="280" r:id="rId8"/>
    <p:sldId id="401" r:id="rId9"/>
    <p:sldId id="413" r:id="rId10"/>
    <p:sldId id="415" r:id="rId11"/>
    <p:sldId id="408" r:id="rId12"/>
    <p:sldId id="410" r:id="rId13"/>
    <p:sldId id="409" r:id="rId14"/>
    <p:sldId id="385" r:id="rId15"/>
    <p:sldId id="403" r:id="rId16"/>
    <p:sldId id="384" r:id="rId17"/>
    <p:sldId id="807" r:id="rId18"/>
    <p:sldId id="386" r:id="rId19"/>
    <p:sldId id="387" r:id="rId20"/>
    <p:sldId id="393" r:id="rId21"/>
    <p:sldId id="379" r:id="rId22"/>
    <p:sldId id="809" r:id="rId23"/>
    <p:sldId id="8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288537"/>
    <a:srgbClr val="E31837"/>
    <a:srgbClr val="B3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ED9AD7-D68E-3A9C-D397-40751466471D}" v="195" dt="2025-04-01T08:35:08.736"/>
    <p1510:client id="{82247965-2712-4D47-972B-BA8FA9190DE3}" v="2073" dt="2025-04-01T17:35:40.044"/>
    <p1510:client id="{8FE6D3CA-71E9-59E5-F61A-8F72E5E16D8F}" v="168" dt="2025-04-01T15:17:54.585"/>
    <p1510:client id="{F7221DF3-1A44-4C77-8524-B5AE646C0681}" v="5684" dt="2025-04-02T06:13:11.1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2"/>
  </p:normalViewPr>
  <p:slideViewPr>
    <p:cSldViewPr snapToGrid="0">
      <p:cViewPr varScale="1">
        <p:scale>
          <a:sx n="74" d="100"/>
          <a:sy n="74" d="100"/>
        </p:scale>
        <p:origin x="200" y="9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E4218-1CE1-40F3-9B21-E6874FC47F41}" type="datetimeFigureOut">
              <a:rPr lang="en-US" smtClean="0"/>
              <a:t>7/3/25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DF92A-2CA4-4477-AED1-2CBB85906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76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4F43E-721B-CF11-7694-4F5282210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62BFAF-0B8C-63DD-6D85-508E3C2622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A305B-7E5C-B548-597E-09D32CCB8E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We present </a:t>
            </a:r>
            <a:r>
              <a:rPr lang="en-CA" err="1"/>
              <a:t>AMuLeT</a:t>
            </a:r>
            <a:r>
              <a:rPr lang="en-CA"/>
              <a:t>, the automated microarchitectural leak tester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A1481-3A69-CF12-42E7-E21545BE10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45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In addition, other related prior work contain similar issues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As mentioned, </a:t>
            </a:r>
            <a:r>
              <a:rPr lang="en-CA" err="1"/>
              <a:t>Revizor</a:t>
            </a:r>
            <a:r>
              <a:rPr lang="en-CA"/>
              <a:t> is </a:t>
            </a:r>
            <a:r>
              <a:rPr lang="en-US"/>
              <a:t>only applicable to commercial CPUs</a:t>
            </a:r>
            <a:endParaRPr lang="en-CA"/>
          </a:p>
          <a:p>
            <a:r>
              <a:rPr lang="en-CA"/>
              <a:t>1 - RTL testing tools such as </a:t>
            </a:r>
            <a:r>
              <a:rPr lang="en-CA" err="1"/>
              <a:t>WhisperFuzz</a:t>
            </a:r>
            <a:r>
              <a:rPr lang="en-CA"/>
              <a:t> find issues too late to practically address</a:t>
            </a:r>
          </a:p>
          <a:p>
            <a:r>
              <a:rPr lang="en-CA"/>
              <a:t>2 - Formal methods such as </a:t>
            </a:r>
            <a:r>
              <a:rPr lang="en-CA" err="1"/>
              <a:t>Pensieve</a:t>
            </a:r>
            <a:r>
              <a:rPr lang="en-CA"/>
              <a:t> can be even more impractical, and require extensive manual modeling to be effective</a:t>
            </a:r>
          </a:p>
          <a:p>
            <a:r>
              <a:rPr lang="en-CA"/>
              <a:t>3 – </a:t>
            </a:r>
            <a:r>
              <a:rPr lang="en-CA" b="1"/>
              <a:t>To address these issues, </a:t>
            </a:r>
            <a:r>
              <a:rPr lang="en-CA"/>
              <a:t>we seek an automated testing tool to test security of countermeasures</a:t>
            </a:r>
            <a:r>
              <a:rPr lang="en-CA" b="1"/>
              <a:t>, which is</a:t>
            </a:r>
            <a:r>
              <a:rPr lang="en-CA" b="0"/>
              <a:t> applicable early-on in </a:t>
            </a:r>
            <a:r>
              <a:rPr lang="en-CA" b="1"/>
              <a:t>the</a:t>
            </a:r>
            <a:r>
              <a:rPr lang="en-CA" b="0"/>
              <a:t> design phase </a:t>
            </a:r>
            <a:r>
              <a:rPr lang="en-CA" b="1"/>
              <a:t>on simulators</a:t>
            </a:r>
            <a:r>
              <a:rPr lang="en-CA" b="0"/>
              <a:t> for rapid prototyping</a:t>
            </a:r>
            <a:r>
              <a:rPr lang="en-CA" b="1"/>
              <a:t>, and is</a:t>
            </a:r>
            <a:r>
              <a:rPr lang="en-CA" b="0"/>
              <a:t> easy to integrate </a:t>
            </a:r>
            <a:r>
              <a:rPr lang="en-CA" b="1"/>
              <a:t>into existing countermeasures</a:t>
            </a:r>
            <a:r>
              <a:rPr lang="en-CA" b="0"/>
              <a:t> with minimal developer effort</a:t>
            </a:r>
            <a:endParaRPr lang="en-CA" b="1"/>
          </a:p>
          <a:p>
            <a:endParaRPr lang="en-CA"/>
          </a:p>
          <a:p>
            <a:endParaRPr lang="en-CA"/>
          </a:p>
          <a:p>
            <a:r>
              <a:rPr lang="en-CA"/>
              <a:t>(is not scalable (beyond 10+ cycles))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7BE23-3C53-E0A7-E8D2-D4EB19C95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596F5C-3C61-ACA4-8D97-D5DB1C642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896DB-32DE-0045-8957-FB1D6CAE6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Therefore, we present </a:t>
            </a:r>
            <a:r>
              <a:rPr lang="en-US" b="0" err="1"/>
              <a:t>AMuLeT</a:t>
            </a:r>
            <a:r>
              <a:rPr lang="en-US" b="0"/>
              <a:t>, which can detect speculative leakage in simulator-based countermeasures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1 - </a:t>
            </a:r>
            <a:r>
              <a:rPr lang="en-US" err="1"/>
              <a:t>AMuLeT</a:t>
            </a:r>
            <a:r>
              <a:rPr lang="en-US"/>
              <a:t> extends </a:t>
            </a:r>
            <a:r>
              <a:rPr lang="en-US" err="1"/>
              <a:t>Revizor’s</a:t>
            </a:r>
            <a:r>
              <a:rPr lang="en-US"/>
              <a:t> testing framework to work </a:t>
            </a:r>
            <a:r>
              <a:rPr lang="en-US" b="0"/>
              <a:t>on simulators</a:t>
            </a:r>
            <a:r>
              <a:rPr lang="en-US" b="1"/>
              <a:t>, allowing us </a:t>
            </a:r>
            <a:r>
              <a:rPr lang="en-US" b="0"/>
              <a:t>to detect </a:t>
            </a:r>
            <a:r>
              <a:rPr lang="en-US"/>
              <a:t>leakage in countermeasures </a:t>
            </a:r>
            <a:r>
              <a:rPr lang="en-US" b="1"/>
              <a:t>where they are originally designed</a:t>
            </a:r>
          </a:p>
          <a:p>
            <a:endParaRPr lang="en-CA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628F7-12D9-7396-5519-D9DF20366D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FC4A3-95CC-FCF6-CAFA-BDE72D46F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04D9A-CB0F-4049-E85A-02EC34D6A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1DB31E-B411-445E-62BD-469E305FD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To perform testing…</a:t>
            </a:r>
          </a:p>
          <a:p>
            <a:r>
              <a:rPr lang="en-CA"/>
              <a:t>1 - We generate and run random test cases</a:t>
            </a:r>
          </a:p>
          <a:p>
            <a:r>
              <a:rPr lang="en-CA"/>
              <a:t>2 - We define the allowed speculation contract for our given countermeasure, and implement it onto our leakage model</a:t>
            </a:r>
          </a:p>
          <a:p>
            <a:r>
              <a:rPr lang="en-CA"/>
              <a:t>3 - We collect execution traces from our runs on both the given countermeasure and our leakage model</a:t>
            </a:r>
          </a:p>
          <a:p>
            <a:r>
              <a:rPr lang="en-CA"/>
              <a:t>4 - We test for leakage by comparing the contract trace, collected from the speculation contract, against the microarchitectural trace, collected from the countermeasure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D3CD5-9153-D491-19B9-1E4487C7E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54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E61D1-47CE-361D-5E72-BA6B71935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D7782B-44D0-645D-1372-2E52557D9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E38EB-4E8B-2601-17D4-9D0570DA4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To discover leakage, we take</a:t>
            </a:r>
            <a:r>
              <a:rPr lang="en-CA"/>
              <a:t> two test cases, such that they are the same program, with different input:</a:t>
            </a:r>
          </a:p>
          <a:p>
            <a:r>
              <a:rPr lang="en-CA"/>
              <a:t>If the expected contract traces are the same</a:t>
            </a:r>
          </a:p>
          <a:p>
            <a:r>
              <a:rPr lang="en-CA"/>
              <a:t>1 – But the actual collected microarchitectural traces are different</a:t>
            </a:r>
          </a:p>
          <a:p>
            <a:r>
              <a:rPr lang="en-CA"/>
              <a:t>2 – Then we can determine that there is an unexpected leakage in the target countermeasure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BA674-521B-905C-892C-E30A1514F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4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r>
              <a:rPr lang="en-CA"/>
              <a:t>Convey why realistic traces are necessary &amp; why it is a challenge (not realistic if too many </a:t>
            </a:r>
            <a:r>
              <a:rPr lang="en-CA" err="1"/>
              <a:t>uarch</a:t>
            </a:r>
            <a:r>
              <a:rPr lang="en-CA"/>
              <a:t> states need to be read (Mark’s argument))</a:t>
            </a:r>
          </a:p>
          <a:p>
            <a:endParaRPr lang="en-CA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CA" sz="1200"/>
              <a:t>E.g. </a:t>
            </a:r>
            <a:r>
              <a:rPr lang="en-CA" sz="1200" i="1"/>
              <a:t>Order</a:t>
            </a:r>
            <a:r>
              <a:rPr lang="en-CA" sz="1200"/>
              <a:t> of cache state changes, instead of just a snapshot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lang="en-CA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(Exec summary of main challenges)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(What are the problems when you replace </a:t>
            </a:r>
            <a:r>
              <a:rPr lang="en-CA" sz="1200" err="1"/>
              <a:t>hw</a:t>
            </a:r>
            <a:r>
              <a:rPr lang="en-CA" sz="1200"/>
              <a:t> with simulator?)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(Slow; How do we actually search whilst dealing with slow sim?)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CA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(What we see that is interesting for each increased attacker model)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(Gradient of realistic to unrealistic observations)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(Comically Unrealistic: Need to tap into memory bus to see sequence of transitions clearly? Why not just read the transactions then?)</a:t>
            </a: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11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C1313-74A9-2250-2971-91334B350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7E9037-61BA-0F79-411A-99A44F633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414692-2F8F-6798-0D0D-D52B0428A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r>
              <a:rPr lang="en-CA"/>
              <a:t>Convey why realistic traces are necessary &amp; why it is a challenge (not realistic if too many </a:t>
            </a:r>
            <a:r>
              <a:rPr lang="en-CA" err="1"/>
              <a:t>uarch</a:t>
            </a:r>
            <a:r>
              <a:rPr lang="en-CA"/>
              <a:t> states need to be read (Mark’s argument))</a:t>
            </a:r>
          </a:p>
          <a:p>
            <a:endParaRPr lang="en-CA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CA" sz="1200"/>
              <a:t>E.g. </a:t>
            </a:r>
            <a:r>
              <a:rPr lang="en-CA" sz="1200" i="1"/>
              <a:t>Order</a:t>
            </a:r>
            <a:r>
              <a:rPr lang="en-CA" sz="1200"/>
              <a:t> of cache state changes, instead of just a snapshot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lang="en-CA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(Exec summary of main challenges)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(What are the problems when you replace </a:t>
            </a:r>
            <a:r>
              <a:rPr lang="en-CA" sz="1200" err="1"/>
              <a:t>hw</a:t>
            </a:r>
            <a:r>
              <a:rPr lang="en-CA" sz="1200"/>
              <a:t> with simulator?)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(Slow; How do we actually search whilst dealing with slow sim?)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CA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(What we see that is interesting for each increased attacker model)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(Gradient of realistic to unrealistic observations)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CA" sz="1200"/>
              <a:t>(Comically Unrealistic: Need to tap into memory bus to see sequence of transitions clearly? Why not just read the transactions then?)</a:t>
            </a:r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A918B-FE7C-8D3C-62F8-2C17BA578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55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EXPLAIN verbally : Intuition behind increase in </a:t>
            </a:r>
            <a:r>
              <a:rPr lang="en-CA" err="1"/>
              <a:t>vios</a:t>
            </a:r>
            <a:r>
              <a:rPr lang="en-CA"/>
              <a:t> : Using prior test </a:t>
            </a:r>
            <a:r>
              <a:rPr lang="en-CA" err="1"/>
              <a:t>cases’s</a:t>
            </a:r>
            <a:r>
              <a:rPr lang="en-CA"/>
              <a:t> </a:t>
            </a:r>
            <a:r>
              <a:rPr lang="en-CA" err="1"/>
              <a:t>uarch</a:t>
            </a:r>
            <a:r>
              <a:rPr lang="en-CA"/>
              <a:t>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- This is how we are increasing “diversity” of </a:t>
            </a:r>
            <a:r>
              <a:rPr lang="en-CA" err="1"/>
              <a:t>uarch</a:t>
            </a:r>
            <a:r>
              <a:rPr lang="en-CA"/>
              <a:t> states</a:t>
            </a:r>
          </a:p>
          <a:p>
            <a:endParaRPr lang="en-CA"/>
          </a:p>
          <a:p>
            <a:r>
              <a:rPr lang="en-CA"/>
              <a:t>Explain What is naïve </a:t>
            </a:r>
            <a:r>
              <a:rPr lang="en-CA" err="1"/>
              <a:t>impl</a:t>
            </a:r>
            <a:r>
              <a:rPr lang="en-CA"/>
              <a:t>.?; What is opt </a:t>
            </a:r>
            <a:r>
              <a:rPr lang="en-CA" err="1"/>
              <a:t>impl</a:t>
            </a:r>
            <a:r>
              <a:rPr lang="en-CA"/>
              <a:t>?</a:t>
            </a:r>
          </a:p>
          <a:p>
            <a:r>
              <a:rPr lang="en-CA"/>
              <a:t>Why was naïve slow? Just because poor engineering or actual issue?</a:t>
            </a:r>
          </a:p>
          <a:p>
            <a:endParaRPr lang="en-CA"/>
          </a:p>
          <a:p>
            <a:r>
              <a:rPr lang="en-CA"/>
              <a:t>(Draw attention to 96% number (highlighted box?))</a:t>
            </a:r>
          </a:p>
          <a:p>
            <a:r>
              <a:rPr lang="en-CA"/>
              <a:t>(Bar graph instead of table)</a:t>
            </a:r>
          </a:p>
          <a:p>
            <a:r>
              <a:rPr lang="en-CA"/>
              <a:t>(Exec summary should also mention tim</a:t>
            </a:r>
          </a:p>
          <a:p>
            <a:r>
              <a:rPr lang="en-CA"/>
              <a:t>(Green color diff is great!)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33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73C90-A557-16A9-1326-BE74E4A88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2E25D-B5F8-1DB9-2BC3-E56C41CD5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A2BBD-0C9B-75FB-783B-8EEB2E19E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EXPLAIN verbally : Intuition behind increase in </a:t>
            </a:r>
            <a:r>
              <a:rPr lang="en-CA" err="1"/>
              <a:t>vios</a:t>
            </a:r>
            <a:r>
              <a:rPr lang="en-CA"/>
              <a:t> : Using prior test </a:t>
            </a:r>
            <a:r>
              <a:rPr lang="en-CA" err="1"/>
              <a:t>cases’s</a:t>
            </a:r>
            <a:r>
              <a:rPr lang="en-CA"/>
              <a:t> </a:t>
            </a:r>
            <a:r>
              <a:rPr lang="en-CA" err="1"/>
              <a:t>uarch</a:t>
            </a:r>
            <a:r>
              <a:rPr lang="en-CA"/>
              <a:t>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- This is how we are increasing “diversity” of </a:t>
            </a:r>
            <a:r>
              <a:rPr lang="en-CA" err="1"/>
              <a:t>uarch</a:t>
            </a:r>
            <a:r>
              <a:rPr lang="en-CA"/>
              <a:t> states</a:t>
            </a:r>
          </a:p>
          <a:p>
            <a:endParaRPr lang="en-CA"/>
          </a:p>
          <a:p>
            <a:r>
              <a:rPr lang="en-CA"/>
              <a:t>Explain What is naïve </a:t>
            </a:r>
            <a:r>
              <a:rPr lang="en-CA" err="1"/>
              <a:t>impl</a:t>
            </a:r>
            <a:r>
              <a:rPr lang="en-CA"/>
              <a:t>.?; What is opt </a:t>
            </a:r>
            <a:r>
              <a:rPr lang="en-CA" err="1"/>
              <a:t>impl</a:t>
            </a:r>
            <a:r>
              <a:rPr lang="en-CA"/>
              <a:t>?</a:t>
            </a:r>
          </a:p>
          <a:p>
            <a:r>
              <a:rPr lang="en-CA"/>
              <a:t>Why was naïve slow? Just because poor engineering or actual issue?</a:t>
            </a:r>
          </a:p>
          <a:p>
            <a:endParaRPr lang="en-CA"/>
          </a:p>
          <a:p>
            <a:r>
              <a:rPr lang="en-CA"/>
              <a:t>(Draw attention to 96% number (highlighted box?))</a:t>
            </a:r>
          </a:p>
          <a:p>
            <a:r>
              <a:rPr lang="en-CA"/>
              <a:t>(Bar graph instead of table)</a:t>
            </a:r>
          </a:p>
          <a:p>
            <a:r>
              <a:rPr lang="en-CA"/>
              <a:t>(Exec summary should also mention </a:t>
            </a:r>
            <a:r>
              <a:rPr lang="en-CA" err="1"/>
              <a:t>tim</a:t>
            </a:r>
            <a:endParaRPr lang="en-CA"/>
          </a:p>
          <a:p>
            <a:r>
              <a:rPr lang="en-CA"/>
              <a:t>(Green color diff is great!)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9366DF-8723-B27F-A0C9-8D3E6D46FA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27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r>
              <a:rPr lang="en-CA"/>
              <a:t>Start to see increased contention; Want to showcase that </a:t>
            </a:r>
            <a:r>
              <a:rPr lang="en-CA" err="1"/>
              <a:t>decr</a:t>
            </a:r>
            <a:r>
              <a:rPr lang="en-CA"/>
              <a:t> size -&gt; </a:t>
            </a:r>
            <a:r>
              <a:rPr lang="en-CA" err="1"/>
              <a:t>incr</a:t>
            </a:r>
            <a:r>
              <a:rPr lang="en-CA"/>
              <a:t> contention</a:t>
            </a:r>
          </a:p>
          <a:p>
            <a:r>
              <a:rPr lang="en-CA"/>
              <a:t>--Perf improvement is since less cache priming needed; Not the primary goal of </a:t>
            </a:r>
            <a:r>
              <a:rPr lang="en-CA" err="1"/>
              <a:t>decr</a:t>
            </a:r>
            <a:r>
              <a:rPr lang="en-CA"/>
              <a:t> structures</a:t>
            </a:r>
          </a:p>
          <a:p>
            <a:endParaRPr lang="en-CA"/>
          </a:p>
          <a:p>
            <a:r>
              <a:rPr lang="en-CA"/>
              <a:t>(Merge this with 2? Optimization to allow for otherwise prohibitively computationally expensive test cases on simulator)</a:t>
            </a:r>
          </a:p>
          <a:p>
            <a:r>
              <a:rPr lang="en-CA"/>
              <a:t>(Will be asked: Is this possible/necessary on </a:t>
            </a:r>
            <a:r>
              <a:rPr lang="en-CA" err="1"/>
              <a:t>revizor</a:t>
            </a:r>
            <a:r>
              <a:rPr lang="en-CA"/>
              <a:t>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56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pPr marL="171450" indent="-171450">
              <a:buFontTx/>
              <a:buChar char="-"/>
            </a:pPr>
            <a:r>
              <a:rPr lang="en-CA"/>
              <a:t>Patched: InvisiSpec Speculative load 1-D eviction patch</a:t>
            </a:r>
          </a:p>
          <a:p>
            <a:pPr marL="171450" indent="-171450">
              <a:buFontTx/>
              <a:buChar char="-"/>
            </a:pPr>
            <a:endParaRPr lang="en-CA"/>
          </a:p>
          <a:p>
            <a:pPr marL="0" indent="0">
              <a:buFontTx/>
              <a:buNone/>
            </a:pPr>
            <a:r>
              <a:rPr lang="en-CA"/>
              <a:t>(Highlight some key takeaways from the slide: What do we actually care about?)</a:t>
            </a:r>
          </a:p>
          <a:p>
            <a:pPr marL="0" indent="0">
              <a:buFontTx/>
              <a:buNone/>
            </a:pPr>
            <a:r>
              <a:rPr lang="en-CA"/>
              <a:t>(Remove time taken row?)</a:t>
            </a:r>
          </a:p>
          <a:p>
            <a:pPr marL="0" indent="0">
              <a:buFontTx/>
              <a:buNone/>
            </a:pPr>
            <a:r>
              <a:rPr lang="en-CA"/>
              <a:t>(Highlight: Mean time to find these leakages are only in seconds)</a:t>
            </a:r>
          </a:p>
          <a:p>
            <a:pPr marL="0" indent="0">
              <a:buFontTx/>
              <a:buNone/>
            </a:pPr>
            <a:r>
              <a:rPr lang="en-CA"/>
              <a:t>(Highlight </a:t>
            </a:r>
            <a:r>
              <a:rPr lang="en-CA" err="1"/>
              <a:t>speclfb</a:t>
            </a:r>
            <a:r>
              <a:rPr lang="en-CA"/>
              <a:t>)</a:t>
            </a:r>
          </a:p>
          <a:p>
            <a:pPr marL="0" indent="0">
              <a:buFontTx/>
              <a:buNone/>
            </a:pPr>
            <a:r>
              <a:rPr lang="en-CA"/>
              <a:t>(Animate each row to appear one by one?)</a:t>
            </a:r>
          </a:p>
          <a:p>
            <a:pPr marL="0" indent="0">
              <a:buFontTx/>
              <a:buNone/>
            </a:pPr>
            <a:r>
              <a:rPr lang="en-CA"/>
              <a:t>(Another row: Total number of violations?)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7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46F02-7967-1389-2E33-90819A93E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86E6AF-FAA7-E33F-B01B-CBD69C269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991364-D37C-C224-AC8F-B975DF4A3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/>
              <a:t>Speculative execution attacks such as Spectre have been difficult to robustly mitigate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/>
              <a:t>Many </a:t>
            </a:r>
            <a:r>
              <a:rPr lang="en-CA" sz="1200" i="0"/>
              <a:t>countermeasures </a:t>
            </a:r>
            <a:r>
              <a:rPr lang="en-CA" sz="1200"/>
              <a:t>have been</a:t>
            </a:r>
            <a:r>
              <a:rPr lang="en-CA" sz="1200" i="1"/>
              <a:t> </a:t>
            </a:r>
            <a:r>
              <a:rPr lang="en-CA" sz="1200"/>
              <a:t>shown insecure in </a:t>
            </a:r>
            <a:r>
              <a:rPr lang="en-CA" sz="1200" b="1"/>
              <a:t>only </a:t>
            </a:r>
            <a:r>
              <a:rPr lang="en-CA" sz="1200"/>
              <a:t>2 to 3 years</a:t>
            </a:r>
          </a:p>
          <a:p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/>
              <a:t>We believe this is because </a:t>
            </a:r>
            <a:r>
              <a:rPr lang="en-CA" sz="1200" b="0"/>
              <a:t>no practical frameworks </a:t>
            </a:r>
            <a:r>
              <a:rPr lang="en-CA" sz="1200" b="1"/>
              <a:t>exist</a:t>
            </a:r>
            <a:r>
              <a:rPr lang="en-CA" sz="1200" b="0"/>
              <a:t> to test security of countermeasures at design-time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/>
              <a:t>RTL </a:t>
            </a:r>
            <a:r>
              <a:rPr lang="en-CA" sz="1200" b="1"/>
              <a:t>() </a:t>
            </a:r>
            <a:r>
              <a:rPr lang="en-CA" sz="1200"/>
              <a:t>testing is often too late, </a:t>
            </a:r>
            <a:r>
              <a:rPr lang="en-CA" sz="1200" b="1"/>
              <a:t>and formal modeling </a:t>
            </a:r>
            <a:r>
              <a:rPr lang="en-CA" sz="1200"/>
              <a:t>of countermeasures </a:t>
            </a:r>
            <a:r>
              <a:rPr lang="en-CA" sz="1200" b="1"/>
              <a:t>is not </a:t>
            </a:r>
            <a:r>
              <a:rPr lang="en-CA" sz="1200"/>
              <a:t>scalable</a:t>
            </a:r>
          </a:p>
          <a:p>
            <a:endParaRPr lang="en-CA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/>
              <a:t>We propose </a:t>
            </a:r>
            <a:r>
              <a:rPr lang="en-CA" sz="1200" b="0" err="1"/>
              <a:t>AMuLeT</a:t>
            </a:r>
            <a:r>
              <a:rPr lang="en-CA" sz="1200" b="0"/>
              <a:t>, </a:t>
            </a:r>
            <a:r>
              <a:rPr lang="en-CA" sz="1200" b="1"/>
              <a:t>a tool to test </a:t>
            </a:r>
            <a:r>
              <a:rPr lang="en-CA" sz="1200" b="0"/>
              <a:t>countermeasures early in the design phase on microarchitectural simulators </a:t>
            </a:r>
            <a:r>
              <a:rPr lang="en-CA" sz="1200" b="1"/>
              <a:t>()</a:t>
            </a:r>
            <a:endParaRPr lang="en-CA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1"/>
              <a:t>Amulet enables </a:t>
            </a:r>
            <a:r>
              <a:rPr lang="en-CA" sz="1200" b="0"/>
              <a:t>automated </a:t>
            </a:r>
            <a:r>
              <a:rPr lang="en-CA" sz="1200" b="1"/>
              <a:t>testing, and can be easily integrated and deployed on existing countermeasures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err="1"/>
              <a:t>AMuLeT</a:t>
            </a:r>
            <a:r>
              <a:rPr lang="en-CA" sz="1200" b="0" i="0"/>
              <a:t> </a:t>
            </a:r>
            <a:r>
              <a:rPr lang="en-CA" sz="1200" b="1" i="0"/>
              <a:t>has been able to find</a:t>
            </a:r>
            <a:r>
              <a:rPr lang="en-CA" sz="1200" b="0" i="0"/>
              <a:t> 3 known and 6 new vulnerabilities in seconds to minutes</a:t>
            </a:r>
            <a:r>
              <a:rPr lang="en-CA" sz="1200" b="1" i="0"/>
              <a:t>, and enables </a:t>
            </a:r>
            <a:r>
              <a:rPr lang="en-CA" sz="1200" b="0" i="0"/>
              <a:t>rapid prototyping of future </a:t>
            </a:r>
            <a:r>
              <a:rPr lang="en-CA" sz="1200"/>
              <a:t>countermeasures</a:t>
            </a:r>
            <a:endParaRPr lang="en-CA" sz="1200" b="0"/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71DD9-63D8-5988-2CE1-5FE65130C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6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Leo takes</a:t>
            </a:r>
          </a:p>
          <a:p>
            <a:endParaRPr lang="en-CA"/>
          </a:p>
          <a:p>
            <a:r>
              <a:rPr lang="en-CA"/>
              <a:t>(Maybe remove some of the ones we don’t show code for)</a:t>
            </a:r>
          </a:p>
          <a:p>
            <a:r>
              <a:rPr lang="en-CA"/>
              <a:t>(Spec L1d evictions: Just show what’s happening?)</a:t>
            </a:r>
          </a:p>
          <a:p>
            <a:r>
              <a:rPr lang="en-CA"/>
              <a:t>(List all but just show 2-3 in code (def </a:t>
            </a:r>
            <a:r>
              <a:rPr lang="en-CA" err="1"/>
              <a:t>speclfb</a:t>
            </a:r>
            <a:r>
              <a:rPr lang="en-CA"/>
              <a:t>))</a:t>
            </a:r>
          </a:p>
          <a:p>
            <a:endParaRPr lang="en-CA"/>
          </a:p>
          <a:p>
            <a:r>
              <a:rPr lang="en-CA"/>
              <a:t>Known in green, unknown in red</a:t>
            </a:r>
          </a:p>
          <a:p>
            <a:endParaRPr lang="en-CA"/>
          </a:p>
          <a:p>
            <a:r>
              <a:rPr lang="en-CA"/>
              <a:t>Pics (In order):</a:t>
            </a:r>
          </a:p>
          <a:p>
            <a:pPr lvl="1"/>
            <a:r>
              <a:rPr lang="en-CA" b="1">
                <a:solidFill>
                  <a:srgbClr val="288537"/>
                </a:solidFill>
              </a:rPr>
              <a:t>STT - Speculative Stores Leak via TLB</a:t>
            </a:r>
          </a:p>
          <a:p>
            <a:pPr lvl="1"/>
            <a:r>
              <a:rPr lang="en-CA" b="1" err="1">
                <a:solidFill>
                  <a:srgbClr val="C00000"/>
                </a:solidFill>
              </a:rPr>
              <a:t>SpecLFB</a:t>
            </a:r>
            <a:r>
              <a:rPr lang="en-CA" b="1">
                <a:solidFill>
                  <a:srgbClr val="C00000"/>
                </a:solidFill>
              </a:rPr>
              <a:t> - First Load Unprotected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 err="1">
                <a:solidFill>
                  <a:srgbClr val="C00000"/>
                </a:solidFill>
              </a:rPr>
              <a:t>CleanupSpec</a:t>
            </a:r>
            <a:r>
              <a:rPr lang="en-CA" b="1">
                <a:solidFill>
                  <a:srgbClr val="C00000"/>
                </a:solidFill>
              </a:rPr>
              <a:t> - Too Much Cleaning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1">
                <a:solidFill>
                  <a:srgbClr val="C00000"/>
                </a:solidFill>
              </a:rPr>
              <a:t>InvisiSpec - Same-Core Speculative Interference</a:t>
            </a:r>
            <a:endParaRPr lang="en-CA">
              <a:solidFill>
                <a:srgbClr val="C00000"/>
              </a:solidFill>
              <a:cs typeface="Arial"/>
            </a:endParaRPr>
          </a:p>
          <a:p>
            <a:endParaRPr lang="en-CA"/>
          </a:p>
          <a:p>
            <a:r>
              <a:rPr lang="en-CA"/>
              <a:t>- Do a bit of verbal explanations per vuln</a:t>
            </a:r>
          </a:p>
          <a:p>
            <a:pPr marL="171450" indent="-171450">
              <a:buFontTx/>
              <a:buChar char="-"/>
            </a:pPr>
            <a:r>
              <a:rPr lang="en-CA"/>
              <a:t>Visualization appears and disappears for each bullet as its shown</a:t>
            </a:r>
          </a:p>
          <a:p>
            <a:pPr marL="171450" indent="-171450">
              <a:buFontTx/>
              <a:buChar char="-"/>
            </a:pPr>
            <a:endParaRPr lang="en-CA"/>
          </a:p>
          <a:p>
            <a:pPr marL="0" indent="0">
              <a:buFontTx/>
              <a:buNone/>
            </a:pPr>
            <a:r>
              <a:rPr lang="en-CA"/>
              <a:t>---------------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/>
              <a:t>TODO: </a:t>
            </a:r>
            <a:r>
              <a:rPr lang="en-CA" b="1">
                <a:solidFill>
                  <a:srgbClr val="C00000"/>
                </a:solidFill>
              </a:rPr>
              <a:t>InvisiSpec - Speculative L1D evictions (?)</a:t>
            </a:r>
            <a:endParaRPr lang="en-CA">
              <a:cs typeface="Arial"/>
            </a:endParaRPr>
          </a:p>
          <a:p>
            <a:pPr marL="0" indent="0">
              <a:buFontTx/>
              <a:buNone/>
            </a:pP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95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(Brian takes)</a:t>
            </a:r>
          </a:p>
          <a:p>
            <a:pPr>
              <a:lnSpc>
                <a:spcPct val="150000"/>
              </a:lnSpc>
            </a:pPr>
            <a:r>
              <a:rPr lang="en-US" sz="1200" b="0" i="0" err="1"/>
              <a:t>AMuLeT</a:t>
            </a:r>
            <a:r>
              <a:rPr lang="en-US" sz="1200" b="0" i="0"/>
              <a:t> is the first tool to test countermeasures for speculative leaks in </a:t>
            </a:r>
            <a:r>
              <a:rPr lang="en-US" sz="1200" b="0" i="0">
                <a:ea typeface="+mn-lt"/>
                <a:cs typeface="+mn-lt"/>
              </a:rPr>
              <a:t>microarchitectural</a:t>
            </a:r>
            <a:r>
              <a:rPr lang="en-US" sz="1200" b="0" i="0"/>
              <a:t> simulators, with minimal manual intervention.</a:t>
            </a:r>
            <a:endParaRPr lang="en-US" sz="1200" b="0" i="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200" b="0" i="0" err="1"/>
              <a:t>AMuLeT</a:t>
            </a:r>
            <a:r>
              <a:rPr lang="en-US" sz="1200" b="0" i="0"/>
              <a:t> detects 3 known and 6 new leaks in countermeasures in seconds/minutes, and shows </a:t>
            </a:r>
            <a:r>
              <a:rPr lang="en-CA" sz="1200" b="0" i="0" err="1"/>
              <a:t>SpecLFB</a:t>
            </a:r>
            <a:r>
              <a:rPr lang="en-CA" sz="1200" b="0" i="0"/>
              <a:t> </a:t>
            </a:r>
            <a:r>
              <a:rPr lang="en-CA" b="0" i="0"/>
              <a:t>(SEC’24)</a:t>
            </a:r>
            <a:r>
              <a:rPr lang="en-CA" sz="1200" b="0" i="0"/>
              <a:t> implementation is insecure.</a:t>
            </a:r>
            <a:endParaRPr lang="en-US" sz="1200" b="0" i="0"/>
          </a:p>
          <a:p>
            <a:pPr>
              <a:lnSpc>
                <a:spcPct val="150000"/>
              </a:lnSpc>
            </a:pPr>
            <a:r>
              <a:rPr lang="en-US" sz="1200" b="0" i="0" err="1"/>
              <a:t>AMuLeT</a:t>
            </a:r>
            <a:r>
              <a:rPr lang="en-US" sz="1200" b="0" i="0"/>
              <a:t> reduces the risk of insecure deployments of countermeasures, enabling developers to test the robustness of defenses at design-time.</a:t>
            </a:r>
            <a:endParaRPr lang="en-US" sz="1200" b="0" i="0">
              <a:solidFill>
                <a:srgbClr val="288537"/>
              </a:solidFill>
              <a:cs typeface="Arial"/>
            </a:endParaRPr>
          </a:p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9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6E51A-770D-A1D3-9AC5-9D79A2E6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D2EF2-72D7-6CE3-B362-D9BA5F7D8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AB6AA2-69EA-95B0-D3A7-9037FB2A7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For some background</a:t>
            </a:r>
            <a:r>
              <a:rPr lang="en-US"/>
              <a:t>, speculative execution attacks </a:t>
            </a:r>
            <a:r>
              <a:rPr lang="en-US" b="1"/>
              <a:t>which can leak secret data </a:t>
            </a:r>
            <a:r>
              <a:rPr lang="en-US"/>
              <a:t>have proven to be a consistent problem, with many new variants routinely discovered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0DEC0-D9F3-2270-DDB6-128C1D921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92E39-323C-C146-941C-E995CEA70A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65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To address this issue, </a:t>
            </a:r>
            <a:r>
              <a:rPr lang="en-CA" b="0"/>
              <a:t>m</a:t>
            </a:r>
            <a:r>
              <a:rPr lang="en-CA"/>
              <a:t>any prior countermeasures</a:t>
            </a:r>
            <a:r>
              <a:rPr lang="en-CA" b="1"/>
              <a:t> have been proposed</a:t>
            </a:r>
            <a:r>
              <a:rPr lang="en-CA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8C649-2B6A-B3AE-C99F-01739A790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77E1B-245E-ABD0-93BC-85325EA498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501515-3894-7839-299E-AA5F47D0F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…</a:t>
            </a:r>
            <a:r>
              <a:rPr lang="en-CA" b="1"/>
              <a:t>But most have</a:t>
            </a:r>
            <a:r>
              <a:rPr lang="en-CA"/>
              <a:t> shown to be insecure often only a few years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B62CE-F649-007D-2681-80C8216CF3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05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/>
              <a:t>In addition, new countermeasures are still being developed today…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/>
              <a:t>Which begs a few questions, such as: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/>
              <a:t>1 - Should we </a:t>
            </a:r>
            <a:r>
              <a:rPr lang="en-CA" sz="1200" b="1"/>
              <a:t>always</a:t>
            </a:r>
            <a:r>
              <a:rPr lang="en-CA" sz="1200" b="0"/>
              <a:t> wait several years to discover a new countermeasure is insecure?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/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/>
              <a:t>2 - Can we detect leakage in countermeasures at design time? </a:t>
            </a:r>
            <a:endParaRPr lang="en-CA" sz="1200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2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/>
              <a:t>Thus, we attempt to analyze the root cause of this issue: </a:t>
            </a:r>
            <a:r>
              <a:rPr lang="en-CA"/>
              <a:t>Why are countermeasures </a:t>
            </a:r>
            <a:r>
              <a:rPr lang="en-CA" b="1"/>
              <a:t>eventually</a:t>
            </a:r>
            <a:r>
              <a:rPr lang="en-CA" b="0"/>
              <a:t> shown to be insecure?</a:t>
            </a:r>
          </a:p>
          <a:p>
            <a:endParaRPr lang="en-CA" b="0"/>
          </a:p>
          <a:p>
            <a:r>
              <a:rPr lang="en-CA" b="1"/>
              <a:t>We believe it is because there exists </a:t>
            </a:r>
            <a:r>
              <a:rPr lang="en-CA" b="0"/>
              <a:t>no method to test robustness of countermeasures,</a:t>
            </a:r>
          </a:p>
          <a:p>
            <a:r>
              <a:rPr lang="en-CA" b="0"/>
              <a:t>And that corner cases </a:t>
            </a:r>
            <a:r>
              <a:rPr lang="en-CA" b="1"/>
              <a:t>are easily overlooked</a:t>
            </a:r>
          </a:p>
          <a:p>
            <a:endParaRPr lang="en-CA" b="0"/>
          </a:p>
          <a:p>
            <a:r>
              <a:rPr lang="en-CA" b="1"/>
              <a:t>Therefore, we must have </a:t>
            </a:r>
            <a:r>
              <a:rPr lang="en-CA" b="0"/>
              <a:t>tools to test security of countermeasures early-on at design time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37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2ED33-A0BF-9160-E297-F2B96A438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8F435-2B35-89B5-B0ED-38B314223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BF5B00-9809-B914-6570-FE821FD13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CA" b="1"/>
              <a:t>We discover </a:t>
            </a:r>
            <a:r>
              <a:rPr lang="en-CA" b="1" err="1"/>
              <a:t>Revizor</a:t>
            </a:r>
            <a:r>
              <a:rPr lang="en-CA" b="1"/>
              <a:t> to be the current </a:t>
            </a:r>
            <a:r>
              <a:rPr lang="en-CA"/>
              <a:t>state of the art testing tool for finding speculative vulnerabilities.</a:t>
            </a:r>
          </a:p>
          <a:p>
            <a:pPr marL="0" lvl="0" indent="0">
              <a:buFontTx/>
              <a:buNone/>
            </a:pPr>
            <a:r>
              <a:rPr lang="en-CA" b="1" err="1"/>
              <a:t>Revizor</a:t>
            </a:r>
            <a:r>
              <a:rPr lang="en-CA"/>
              <a:t> fuzz tests a target CPU against a speculation contract, implemented as an executable model which represents allowed data leakage</a:t>
            </a:r>
          </a:p>
          <a:p>
            <a:pPr marL="0" lvl="0" indent="0">
              <a:buFontTx/>
              <a:buNone/>
            </a:pPr>
            <a:r>
              <a:rPr lang="en-CA" b="1"/>
              <a:t>To do this…</a:t>
            </a:r>
          </a:p>
          <a:p>
            <a:pPr marL="0" lvl="0" indent="0">
              <a:buFontTx/>
              <a:buNone/>
            </a:pPr>
            <a:endParaRPr lang="en-CA"/>
          </a:p>
          <a:p>
            <a:pPr marL="0" lvl="0" indent="0">
              <a:buFontTx/>
              <a:buNone/>
            </a:pPr>
            <a:r>
              <a:rPr lang="en-CA"/>
              <a:t>1 - First, test cases are randomly generated and run.</a:t>
            </a:r>
          </a:p>
          <a:p>
            <a:pPr marL="0" lvl="0" indent="0">
              <a:buFontTx/>
              <a:buNone/>
            </a:pPr>
            <a:r>
              <a:rPr lang="en-CA"/>
              <a:t>2, 3 - Execution traces collected from both models</a:t>
            </a:r>
          </a:p>
          <a:p>
            <a:pPr marL="0" lvl="0" indent="0">
              <a:buFontTx/>
              <a:buNone/>
            </a:pPr>
            <a:r>
              <a:rPr lang="en-CA"/>
              <a:t>4 - For any two test cases</a:t>
            </a:r>
          </a:p>
          <a:p>
            <a:pPr marL="0" lvl="0" indent="0">
              <a:buFontTx/>
              <a:buNone/>
            </a:pPr>
            <a:r>
              <a:rPr lang="en-CA"/>
              <a:t>5 - </a:t>
            </a:r>
            <a:r>
              <a:rPr lang="en-US" sz="1200">
                <a:cs typeface="Arial"/>
              </a:rPr>
              <a:t>If </a:t>
            </a:r>
            <a:r>
              <a:rPr lang="en-US" sz="1200" b="0">
                <a:cs typeface="Arial"/>
              </a:rPr>
              <a:t>their expected </a:t>
            </a:r>
            <a:r>
              <a:rPr lang="en-US" sz="1200">
                <a:cs typeface="Arial"/>
              </a:rPr>
              <a:t>behavior from the</a:t>
            </a:r>
            <a:r>
              <a:rPr lang="en-US" sz="1200" b="1">
                <a:cs typeface="Arial"/>
              </a:rPr>
              <a:t> speculation </a:t>
            </a:r>
            <a:r>
              <a:rPr lang="en-US" sz="1200">
                <a:cs typeface="Arial"/>
              </a:rPr>
              <a:t>contract is the same</a:t>
            </a:r>
          </a:p>
          <a:p>
            <a:pPr marL="0" lvl="0" indent="0">
              <a:buFontTx/>
              <a:buNone/>
            </a:pPr>
            <a:r>
              <a:rPr lang="en-US" sz="1200">
                <a:cs typeface="Arial"/>
              </a:rPr>
              <a:t>6 - </a:t>
            </a:r>
            <a:r>
              <a:rPr lang="en-US" sz="1200" b="0">
                <a:cs typeface="Arial"/>
              </a:rPr>
              <a:t>But their actual behavior on the </a:t>
            </a:r>
            <a:r>
              <a:rPr lang="en-US" sz="1200" b="1">
                <a:cs typeface="Arial"/>
              </a:rPr>
              <a:t>real</a:t>
            </a:r>
            <a:r>
              <a:rPr lang="en-US" sz="1200" b="0">
                <a:cs typeface="Arial"/>
              </a:rPr>
              <a:t> CPU is different</a:t>
            </a:r>
          </a:p>
          <a:p>
            <a:pPr marL="0" lvl="0" indent="0">
              <a:buFontTx/>
              <a:buNone/>
            </a:pPr>
            <a:r>
              <a:rPr lang="en-US" sz="1200" b="0">
                <a:cs typeface="Arial"/>
              </a:rPr>
              <a:t>7 - Then the user will know that some unexpected leakage has occurred</a:t>
            </a:r>
            <a:endParaRPr lang="en-CA" b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7DCB6-334E-0979-C148-B2B1031743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9A278-436D-5204-B2D9-91F3E7F58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564408-B98C-0F31-AC31-8D71E1CE21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907809-89F8-DADF-B7A6-EFF0ADE65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CA"/>
              <a:t>However, </a:t>
            </a:r>
            <a:r>
              <a:rPr lang="en-CA" err="1"/>
              <a:t>Revizor</a:t>
            </a:r>
            <a:r>
              <a:rPr lang="en-CA"/>
              <a:t> can only be used on real CPUs!</a:t>
            </a:r>
          </a:p>
          <a:p>
            <a:pPr marL="0" lvl="0" indent="0">
              <a:buFontTx/>
              <a:buNone/>
            </a:pPr>
            <a:r>
              <a:rPr lang="en-CA"/>
              <a:t>Any vulnerabilities it can find will be difficult to address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48857-020A-8DA8-F9F4-BF4FB20327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DF92A-2CA4-4477-AED1-2CBB859060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38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639421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226" y="305135"/>
            <a:ext cx="7345820" cy="87985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0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2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0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080" userDrawn="1">
          <p15:clr>
            <a:srgbClr val="FBAE40"/>
          </p15:clr>
        </p15:guide>
        <p15:guide id="3" orient="horz" pos="151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r="11149"/>
          <a:stretch/>
        </p:blipFill>
        <p:spPr>
          <a:xfrm>
            <a:off x="1525" y="1713"/>
            <a:ext cx="12188949" cy="68562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C3A0-F2B7-C242-B02E-B59D02A65285}"/>
              </a:ext>
            </a:extLst>
          </p:cNvPr>
          <p:cNvSpPr/>
          <p:nvPr userDrawn="1"/>
        </p:nvSpPr>
        <p:spPr>
          <a:xfrm flipH="1" flipV="1">
            <a:off x="-4" y="0"/>
            <a:ext cx="12192001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119608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108457" cy="87985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2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7" b="3907"/>
          <a:stretch/>
        </p:blipFill>
        <p:spPr>
          <a:xfrm>
            <a:off x="1525" y="1713"/>
            <a:ext cx="12188949" cy="6856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4AC3A0-F2B7-C242-B02E-B59D02A65285}"/>
              </a:ext>
            </a:extLst>
          </p:cNvPr>
          <p:cNvSpPr/>
          <p:nvPr userDrawn="1"/>
        </p:nvSpPr>
        <p:spPr>
          <a:xfrm flipH="1" flipV="1">
            <a:off x="0" y="0"/>
            <a:ext cx="12192001" cy="6858000"/>
          </a:xfrm>
          <a:prstGeom prst="rect">
            <a:avLst/>
          </a:prstGeom>
          <a:gradFill>
            <a:gsLst>
              <a:gs pos="54000">
                <a:schemeClr val="bg1">
                  <a:alpha val="0"/>
                </a:schemeClr>
              </a:gs>
              <a:gs pos="87000">
                <a:schemeClr val="bg1">
                  <a:alpha val="88000"/>
                </a:schemeClr>
              </a:gs>
              <a:gs pos="71000">
                <a:schemeClr val="bg1">
                  <a:alpha val="53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119608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108457" cy="879853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9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6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106" y="2532602"/>
            <a:ext cx="4801983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7CD5A-59C4-3943-9F8E-BC781C14D5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AFEA180-968B-324A-B861-F54441329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616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106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94106" y="2532602"/>
            <a:ext cx="7104916" cy="352529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83C5F2-A50A-334E-8690-4C6C347DC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16">
          <p15:clr>
            <a:srgbClr val="FBAE40"/>
          </p15:clr>
        </p15:guide>
        <p15:guide id="2" pos="48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225" y="1024128"/>
            <a:ext cx="7104916" cy="1124331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5" y="2532601"/>
            <a:ext cx="7104916" cy="3572363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4400" b="1" cap="all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F05EE4-BE9B-9642-8FB6-902B05143B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6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72">
          <p15:clr>
            <a:srgbClr val="FBAE40"/>
          </p15:clr>
        </p15:guide>
        <p15:guide id="2" orient="horz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67236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01C5-76B9-4AAA-927C-13C49F5C1DEB}" type="datetime1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6912248" y="1452286"/>
            <a:ext cx="3020223" cy="4553746"/>
          </a:xfrm>
        </p:spPr>
        <p:txBody>
          <a:bodyPr/>
          <a:lstStyle>
            <a:lvl2pPr marL="631825" indent="-174625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328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97EA70-57C7-4448-B99C-3A90B91C2696}" type="datetime1">
              <a:rPr lang="en-US" smtClean="0"/>
              <a:pPr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7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6" y="1380941"/>
            <a:ext cx="9510245" cy="417867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6" y="1994760"/>
            <a:ext cx="9510245" cy="40141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63CD8-F5C3-470C-A217-39958D017596}" type="datetime1">
              <a:rPr lang="en-US" smtClean="0"/>
              <a:t>7/3/25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6984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399" y="1470215"/>
            <a:ext cx="6351072" cy="209781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81399" y="3787687"/>
            <a:ext cx="6351072" cy="2098199"/>
          </a:xfrm>
        </p:spPr>
        <p:txBody>
          <a:bodyPr/>
          <a:lstStyle>
            <a:lvl1pPr marL="0" indent="0">
              <a:buNone/>
              <a:defRPr b="1">
                <a:latin typeface="+mj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736-8CEF-4A70-8560-572F7A295986}" type="datetime1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22275" y="1469573"/>
            <a:ext cx="3002243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22275" y="3787687"/>
            <a:ext cx="3002243" cy="2099109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53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 userDrawn="1">
          <p15:clr>
            <a:srgbClr val="FBAE40"/>
          </p15:clr>
        </p15:guide>
        <p15:guide id="2" pos="72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6" cy="685799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813F25-7929-B649-9D6F-C5204745F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0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24" y="1452286"/>
            <a:ext cx="4647692" cy="4547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79" y="1452286"/>
            <a:ext cx="4647692" cy="4547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11A6E-FC01-4B10-8CC4-A5DB0372E990}" type="datetime1">
              <a:rPr lang="en-US" smtClean="0"/>
              <a:t>7/3/25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2231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2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25" y="1978836"/>
            <a:ext cx="466604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6425" y="1371600"/>
            <a:ext cx="4666045" cy="420624"/>
          </a:xfrm>
        </p:spPr>
        <p:txBody>
          <a:bodyPr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66425" y="1978836"/>
            <a:ext cx="4666045" cy="40300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FB51D-A245-49AD-8F20-416B9E9970F3}" type="datetime1">
              <a:rPr lang="en-US" smtClean="0"/>
              <a:t>7/3/25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6705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 userDrawn="1">
          <p15:clr>
            <a:srgbClr val="FBAE40"/>
          </p15:clr>
        </p15:guide>
        <p15:guide id="2" orient="horz" pos="379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1A7F-6249-4852-A021-44B57788E49D}" type="datetime1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79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864C-A835-493B-910D-981D14D1C88F}" type="datetime1">
              <a:rPr lang="en-US" smtClean="0"/>
              <a:t>7/3/25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06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24">
          <p15:clr>
            <a:srgbClr val="FBAE40"/>
          </p15:clr>
        </p15:guide>
        <p15:guide id="2" orient="horz" pos="379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4056C-48E0-574B-BEBF-01056BE8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8EF25-7A5C-564A-A824-0E94C66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C738E1-E1CA-1B43-A103-E781322A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3AC0D-4E0A-5C46-AEA7-8B37EEAB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9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BDEB79-B737-0B41-96BF-4D6A4613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B70B11-64BA-DA47-93EA-ADD1E9820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A9A41-1366-C64A-8DE4-CCE4BDCDA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9F4037-EC9F-6C47-B746-B8CAC736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92367B-5868-7544-AFEE-41867C8070B3}"/>
              </a:ext>
            </a:extLst>
          </p:cNvPr>
          <p:cNvSpPr txBox="1">
            <a:spLocks/>
          </p:cNvSpPr>
          <p:nvPr userDrawn="1"/>
        </p:nvSpPr>
        <p:spPr>
          <a:xfrm>
            <a:off x="8670470" y="6388099"/>
            <a:ext cx="327738" cy="283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5093C1-3A22-4FD3-9A2D-0EF7936C6C71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41F5B9-86C1-764E-BBE9-93699E8125E0}"/>
              </a:ext>
            </a:extLst>
          </p:cNvPr>
          <p:cNvCxnSpPr/>
          <p:nvPr userDrawn="1"/>
        </p:nvCxnSpPr>
        <p:spPr>
          <a:xfrm>
            <a:off x="304435" y="1767840"/>
            <a:ext cx="4309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265256-616C-2A46-997C-21516663BEDE}"/>
              </a:ext>
            </a:extLst>
          </p:cNvPr>
          <p:cNvCxnSpPr>
            <a:cxnSpLocks/>
          </p:cNvCxnSpPr>
          <p:nvPr userDrawn="1"/>
        </p:nvCxnSpPr>
        <p:spPr>
          <a:xfrm>
            <a:off x="4682671" y="1767840"/>
            <a:ext cx="2765246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6B76F0-4A74-AE43-9938-B06C248D610E}"/>
              </a:ext>
            </a:extLst>
          </p:cNvPr>
          <p:cNvCxnSpPr>
            <a:cxnSpLocks/>
          </p:cNvCxnSpPr>
          <p:nvPr userDrawn="1"/>
        </p:nvCxnSpPr>
        <p:spPr>
          <a:xfrm>
            <a:off x="7518765" y="1767840"/>
            <a:ext cx="4309200" cy="592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13F01B-1205-6642-81E3-0AF2FD81957D}"/>
              </a:ext>
            </a:extLst>
          </p:cNvPr>
          <p:cNvCxnSpPr>
            <a:cxnSpLocks/>
          </p:cNvCxnSpPr>
          <p:nvPr userDrawn="1"/>
        </p:nvCxnSpPr>
        <p:spPr>
          <a:xfrm>
            <a:off x="5368685" y="2242808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B90E01-E959-8A43-A396-FE9BA1504A4F}"/>
              </a:ext>
            </a:extLst>
          </p:cNvPr>
          <p:cNvCxnSpPr>
            <a:cxnSpLocks/>
          </p:cNvCxnSpPr>
          <p:nvPr userDrawn="1"/>
        </p:nvCxnSpPr>
        <p:spPr>
          <a:xfrm>
            <a:off x="6791780" y="2242807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C14A62D-D149-3B43-9BD9-A9E6846A6261}"/>
              </a:ext>
            </a:extLst>
          </p:cNvPr>
          <p:cNvCxnSpPr>
            <a:cxnSpLocks/>
          </p:cNvCxnSpPr>
          <p:nvPr userDrawn="1"/>
        </p:nvCxnSpPr>
        <p:spPr>
          <a:xfrm>
            <a:off x="8179107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E239810-AD99-414D-B406-2275AA15EEC4}"/>
              </a:ext>
            </a:extLst>
          </p:cNvPr>
          <p:cNvCxnSpPr>
            <a:cxnSpLocks/>
          </p:cNvCxnSpPr>
          <p:nvPr userDrawn="1"/>
        </p:nvCxnSpPr>
        <p:spPr>
          <a:xfrm>
            <a:off x="9632079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72F56E2-2E5E-AD4E-AD82-AF08C778B699}"/>
              </a:ext>
            </a:extLst>
          </p:cNvPr>
          <p:cNvCxnSpPr>
            <a:cxnSpLocks/>
          </p:cNvCxnSpPr>
          <p:nvPr userDrawn="1"/>
        </p:nvCxnSpPr>
        <p:spPr>
          <a:xfrm>
            <a:off x="11085050" y="2242807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9254362D-35A2-6F4F-B828-7B6D1747958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655897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E21E53DC-3EB1-D745-94CA-62282AA24307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9458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88F9369-EAFE-FC48-8BCB-DFF54FB33A7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926992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FC4E16A-6C9D-2944-B77B-036F2C345827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746600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AB4C812-9328-4A48-928E-FFB0AD20EF8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10387625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1A1546A-4803-F94D-B401-E32A7190D0FA}"/>
              </a:ext>
            </a:extLst>
          </p:cNvPr>
          <p:cNvCxnSpPr>
            <a:cxnSpLocks/>
          </p:cNvCxnSpPr>
          <p:nvPr userDrawn="1"/>
        </p:nvCxnSpPr>
        <p:spPr>
          <a:xfrm>
            <a:off x="2458786" y="2242806"/>
            <a:ext cx="0" cy="36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430238A-A4C5-A145-B4F1-A0687BA27156}"/>
              </a:ext>
            </a:extLst>
          </p:cNvPr>
          <p:cNvCxnSpPr>
            <a:cxnSpLocks/>
          </p:cNvCxnSpPr>
          <p:nvPr userDrawn="1"/>
        </p:nvCxnSpPr>
        <p:spPr>
          <a:xfrm>
            <a:off x="3910292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0FC2960B-1E01-B04F-AE60-86912D90ED6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205205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46893689-DDD1-B04A-9829-BE9419054520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1745684" y="2703098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8CE02FE-4E68-EE44-B701-968CE012AF28}"/>
              </a:ext>
            </a:extLst>
          </p:cNvPr>
          <p:cNvCxnSpPr>
            <a:cxnSpLocks/>
          </p:cNvCxnSpPr>
          <p:nvPr userDrawn="1"/>
        </p:nvCxnSpPr>
        <p:spPr>
          <a:xfrm>
            <a:off x="999824" y="2242806"/>
            <a:ext cx="0" cy="1890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EF9ECBEF-C881-7441-9082-DDFDCDE78A8A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294737" y="4281997"/>
            <a:ext cx="1419581" cy="1434004"/>
          </a:xfrm>
        </p:spPr>
        <p:txBody>
          <a:bodyPr/>
          <a:lstStyle>
            <a:lvl1pPr marL="0" indent="0">
              <a:buNone/>
              <a:defRPr sz="1100" b="0">
                <a:latin typeface="+mn-lt"/>
              </a:defRPr>
            </a:lvl1pPr>
            <a:lvl2pPr marL="0" indent="0">
              <a:buNone/>
              <a:defRPr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</a:t>
            </a:r>
            <a:br>
              <a:rPr lang="en-US"/>
            </a:br>
            <a:r>
              <a:rPr lang="en-US"/>
              <a:t>text styles</a:t>
            </a:r>
          </a:p>
        </p:txBody>
      </p:sp>
      <p:sp>
        <p:nvSpPr>
          <p:cNvPr id="73" name="Text Placeholder 71">
            <a:extLst>
              <a:ext uri="{FF2B5EF4-FFF2-40B4-BE49-F238E27FC236}">
                <a16:creationId xmlns:a16="http://schemas.microsoft.com/office/drawing/2014/main" id="{AFB6DBC2-8042-F14B-B5A1-890CD769CC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543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39" name="Text Placeholder 71">
            <a:extLst>
              <a:ext uri="{FF2B5EF4-FFF2-40B4-BE49-F238E27FC236}">
                <a16:creationId xmlns:a16="http://schemas.microsoft.com/office/drawing/2014/main" id="{EA4F14E7-32BA-A640-8506-3D74981012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6510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43" name="Text Placeholder 71">
            <a:extLst>
              <a:ext uri="{FF2B5EF4-FFF2-40B4-BE49-F238E27FC236}">
                <a16:creationId xmlns:a16="http://schemas.microsoft.com/office/drawing/2014/main" id="{2BE7EFA7-2D83-BC4C-ACB8-37F1621698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04766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44" name="Text Placeholder 71">
            <a:extLst>
              <a:ext uri="{FF2B5EF4-FFF2-40B4-BE49-F238E27FC236}">
                <a16:creationId xmlns:a16="http://schemas.microsoft.com/office/drawing/2014/main" id="{6515D9C2-6471-C84C-8579-E50E4E3E17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44430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45" name="Text Placeholder 71">
            <a:extLst>
              <a:ext uri="{FF2B5EF4-FFF2-40B4-BE49-F238E27FC236}">
                <a16:creationId xmlns:a16="http://schemas.microsoft.com/office/drawing/2014/main" id="{77226509-12EB-C34F-9B73-937231CFF5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4094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46" name="Text Placeholder 71">
            <a:extLst>
              <a:ext uri="{FF2B5EF4-FFF2-40B4-BE49-F238E27FC236}">
                <a16:creationId xmlns:a16="http://schemas.microsoft.com/office/drawing/2014/main" id="{DA52F9B4-D4E3-E84D-AA91-8B8E9E18D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523758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47" name="Text Placeholder 71">
            <a:extLst>
              <a:ext uri="{FF2B5EF4-FFF2-40B4-BE49-F238E27FC236}">
                <a16:creationId xmlns:a16="http://schemas.microsoft.com/office/drawing/2014/main" id="{78F99FB4-E47F-AA4C-A981-98BFA8D8A5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63422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7FB8D876-D61B-4A41-BB28-F8B4119D6E6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03083" y="1960563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9" name="Text Placeholder 71">
            <a:extLst>
              <a:ext uri="{FF2B5EF4-FFF2-40B4-BE49-F238E27FC236}">
                <a16:creationId xmlns:a16="http://schemas.microsoft.com/office/drawing/2014/main" id="{A05F943F-AD6B-1A49-A698-DA2B02F56DA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Date/Year</a:t>
            </a:r>
          </a:p>
        </p:txBody>
      </p:sp>
      <p:sp>
        <p:nvSpPr>
          <p:cNvPr id="62" name="Text Placeholder 71">
            <a:extLst>
              <a:ext uri="{FF2B5EF4-FFF2-40B4-BE49-F238E27FC236}">
                <a16:creationId xmlns:a16="http://schemas.microsoft.com/office/drawing/2014/main" id="{72A06408-304D-1B42-9645-63F12A3DBE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68142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Date/Year</a:t>
            </a:r>
          </a:p>
        </p:txBody>
      </p:sp>
      <p:sp>
        <p:nvSpPr>
          <p:cNvPr id="65" name="Text Placeholder 71">
            <a:extLst>
              <a:ext uri="{FF2B5EF4-FFF2-40B4-BE49-F238E27FC236}">
                <a16:creationId xmlns:a16="http://schemas.microsoft.com/office/drawing/2014/main" id="{AA965303-0EA1-9743-94CA-644FE5B798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969986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Date/Year</a:t>
            </a:r>
          </a:p>
        </p:txBody>
      </p:sp>
    </p:spTree>
    <p:extLst>
      <p:ext uri="{BB962C8B-B14F-4D97-AF65-F5344CB8AC3E}">
        <p14:creationId xmlns:p14="http://schemas.microsoft.com/office/powerpoint/2010/main" val="705792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DE7E-9CB4-9841-A8C3-E6587900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482924-97B6-5642-8D15-E65310D8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7D22E-9A86-3742-810A-DFED4A77E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F517AF-C258-5646-9DEC-6EFB7227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26B2D4-FDC4-F245-97D5-061EB059AFD9}"/>
              </a:ext>
            </a:extLst>
          </p:cNvPr>
          <p:cNvCxnSpPr>
            <a:cxnSpLocks/>
          </p:cNvCxnSpPr>
          <p:nvPr userDrawn="1"/>
        </p:nvCxnSpPr>
        <p:spPr>
          <a:xfrm>
            <a:off x="3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A7B81F-197E-514A-9F1D-943C63CED65D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826832"/>
            <a:ext cx="1764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9E5AD7-2173-CE47-B5F7-AA953CC8579F}"/>
              </a:ext>
            </a:extLst>
          </p:cNvPr>
          <p:cNvCxnSpPr>
            <a:cxnSpLocks/>
          </p:cNvCxnSpPr>
          <p:nvPr userDrawn="1"/>
        </p:nvCxnSpPr>
        <p:spPr>
          <a:xfrm>
            <a:off x="832938" y="1928430"/>
            <a:ext cx="68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2A46A5-0399-E34D-A8F8-0FB8A52C329F}"/>
              </a:ext>
            </a:extLst>
          </p:cNvPr>
          <p:cNvCxnSpPr>
            <a:cxnSpLocks/>
          </p:cNvCxnSpPr>
          <p:nvPr userDrawn="1"/>
        </p:nvCxnSpPr>
        <p:spPr>
          <a:xfrm>
            <a:off x="1188719" y="2030030"/>
            <a:ext cx="1152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9B125E-671E-784A-8D01-FEBF0757D44E}"/>
              </a:ext>
            </a:extLst>
          </p:cNvPr>
          <p:cNvCxnSpPr>
            <a:cxnSpLocks/>
          </p:cNvCxnSpPr>
          <p:nvPr userDrawn="1"/>
        </p:nvCxnSpPr>
        <p:spPr>
          <a:xfrm>
            <a:off x="1188720" y="2162110"/>
            <a:ext cx="3420000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813B4D-22E1-3E4E-B782-947C8197C55F}"/>
              </a:ext>
            </a:extLst>
          </p:cNvPr>
          <p:cNvCxnSpPr>
            <a:cxnSpLocks/>
          </p:cNvCxnSpPr>
          <p:nvPr userDrawn="1"/>
        </p:nvCxnSpPr>
        <p:spPr>
          <a:xfrm>
            <a:off x="1492436" y="2294190"/>
            <a:ext cx="331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3F6371-2121-C544-BA78-6802F324443C}"/>
              </a:ext>
            </a:extLst>
          </p:cNvPr>
          <p:cNvCxnSpPr>
            <a:cxnSpLocks/>
          </p:cNvCxnSpPr>
          <p:nvPr userDrawn="1"/>
        </p:nvCxnSpPr>
        <p:spPr>
          <a:xfrm>
            <a:off x="4804436" y="1826832"/>
            <a:ext cx="450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23486BA-4E3C-FF48-975C-0F6558818248}"/>
              </a:ext>
            </a:extLst>
          </p:cNvPr>
          <p:cNvCxnSpPr>
            <a:cxnSpLocks/>
          </p:cNvCxnSpPr>
          <p:nvPr userDrawn="1"/>
        </p:nvCxnSpPr>
        <p:spPr>
          <a:xfrm>
            <a:off x="4804436" y="2416110"/>
            <a:ext cx="3576319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C21E762-E3DC-254D-86D9-33BF9061F031}"/>
              </a:ext>
            </a:extLst>
          </p:cNvPr>
          <p:cNvCxnSpPr>
            <a:cxnSpLocks/>
          </p:cNvCxnSpPr>
          <p:nvPr userDrawn="1"/>
        </p:nvCxnSpPr>
        <p:spPr>
          <a:xfrm>
            <a:off x="4804435" y="2548190"/>
            <a:ext cx="3960000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2197335-0D74-9C48-BA93-A91A02E02EC6}"/>
              </a:ext>
            </a:extLst>
          </p:cNvPr>
          <p:cNvCxnSpPr>
            <a:cxnSpLocks/>
          </p:cNvCxnSpPr>
          <p:nvPr userDrawn="1"/>
        </p:nvCxnSpPr>
        <p:spPr>
          <a:xfrm>
            <a:off x="7208683" y="2700590"/>
            <a:ext cx="32816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C1C081-4AB1-0E4E-8E87-49F49BCECCED}"/>
              </a:ext>
            </a:extLst>
          </p:cNvPr>
          <p:cNvCxnSpPr>
            <a:cxnSpLocks/>
          </p:cNvCxnSpPr>
          <p:nvPr userDrawn="1"/>
        </p:nvCxnSpPr>
        <p:spPr>
          <a:xfrm>
            <a:off x="9304436" y="1502886"/>
            <a:ext cx="0" cy="135010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30DD1-C7A6-AC42-8A7F-CEDB9829FE52}"/>
              </a:ext>
            </a:extLst>
          </p:cNvPr>
          <p:cNvCxnSpPr>
            <a:cxnSpLocks/>
          </p:cNvCxnSpPr>
          <p:nvPr userDrawn="1"/>
        </p:nvCxnSpPr>
        <p:spPr>
          <a:xfrm>
            <a:off x="426174" y="3280501"/>
            <a:ext cx="335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AA00D5-FD9B-CA4B-9ACB-52D9516D8FED}"/>
              </a:ext>
            </a:extLst>
          </p:cNvPr>
          <p:cNvCxnSpPr>
            <a:cxnSpLocks/>
          </p:cNvCxnSpPr>
          <p:nvPr userDrawn="1"/>
        </p:nvCxnSpPr>
        <p:spPr>
          <a:xfrm>
            <a:off x="426174" y="3692991"/>
            <a:ext cx="3354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1A96BA-C1A7-9641-BF1D-B1F3A8D8AA2B}"/>
              </a:ext>
            </a:extLst>
          </p:cNvPr>
          <p:cNvCxnSpPr>
            <a:cxnSpLocks/>
          </p:cNvCxnSpPr>
          <p:nvPr userDrawn="1"/>
        </p:nvCxnSpPr>
        <p:spPr>
          <a:xfrm>
            <a:off x="426174" y="4105481"/>
            <a:ext cx="335462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32BDCDA-BE26-9342-9B1B-FE5A3FE4FA4D}"/>
              </a:ext>
            </a:extLst>
          </p:cNvPr>
          <p:cNvCxnSpPr>
            <a:cxnSpLocks/>
          </p:cNvCxnSpPr>
          <p:nvPr userDrawn="1"/>
        </p:nvCxnSpPr>
        <p:spPr>
          <a:xfrm>
            <a:off x="426174" y="4517971"/>
            <a:ext cx="33546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876075-4922-534D-9519-EA27C648B8F4}"/>
              </a:ext>
            </a:extLst>
          </p:cNvPr>
          <p:cNvCxnSpPr>
            <a:cxnSpLocks/>
          </p:cNvCxnSpPr>
          <p:nvPr userDrawn="1"/>
        </p:nvCxnSpPr>
        <p:spPr>
          <a:xfrm>
            <a:off x="426174" y="4930461"/>
            <a:ext cx="335462" cy="0"/>
          </a:xfrm>
          <a:prstGeom prst="line">
            <a:avLst/>
          </a:prstGeom>
          <a:ln w="38100">
            <a:solidFill>
              <a:srgbClr val="EDA2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46DADA8-28FC-5F47-823E-E26174CB6820}"/>
              </a:ext>
            </a:extLst>
          </p:cNvPr>
          <p:cNvCxnSpPr>
            <a:cxnSpLocks/>
          </p:cNvCxnSpPr>
          <p:nvPr userDrawn="1"/>
        </p:nvCxnSpPr>
        <p:spPr>
          <a:xfrm>
            <a:off x="426174" y="5342951"/>
            <a:ext cx="335462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2CD1AC-B7D7-C34D-8BB9-67FF6E8315FF}"/>
              </a:ext>
            </a:extLst>
          </p:cNvPr>
          <p:cNvCxnSpPr>
            <a:cxnSpLocks/>
          </p:cNvCxnSpPr>
          <p:nvPr userDrawn="1"/>
        </p:nvCxnSpPr>
        <p:spPr>
          <a:xfrm>
            <a:off x="426174" y="5755441"/>
            <a:ext cx="33546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D5E1969-318C-8242-A7EE-CBFA104A4B81}"/>
              </a:ext>
            </a:extLst>
          </p:cNvPr>
          <p:cNvCxnSpPr>
            <a:cxnSpLocks/>
          </p:cNvCxnSpPr>
          <p:nvPr userDrawn="1"/>
        </p:nvCxnSpPr>
        <p:spPr>
          <a:xfrm>
            <a:off x="4804736" y="1412623"/>
            <a:ext cx="0" cy="144036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3" name="Text Placeholder 71">
            <a:extLst>
              <a:ext uri="{FF2B5EF4-FFF2-40B4-BE49-F238E27FC236}">
                <a16:creationId xmlns:a16="http://schemas.microsoft.com/office/drawing/2014/main" id="{A1394C15-B9CC-8147-BDA4-35D825F7E2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2205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Date/Year</a:t>
            </a:r>
          </a:p>
        </p:txBody>
      </p:sp>
      <p:sp>
        <p:nvSpPr>
          <p:cNvPr id="44" name="Text Placeholder 71">
            <a:extLst>
              <a:ext uri="{FF2B5EF4-FFF2-40B4-BE49-F238E27FC236}">
                <a16:creationId xmlns:a16="http://schemas.microsoft.com/office/drawing/2014/main" id="{142C5844-5DC3-8442-862F-162BE27A7C3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82544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Date/Year</a:t>
            </a:r>
          </a:p>
        </p:txBody>
      </p:sp>
      <p:sp>
        <p:nvSpPr>
          <p:cNvPr id="46" name="Text Placeholder 71">
            <a:extLst>
              <a:ext uri="{FF2B5EF4-FFF2-40B4-BE49-F238E27FC236}">
                <a16:creationId xmlns:a16="http://schemas.microsoft.com/office/drawing/2014/main" id="{C403221A-4F4C-2943-8716-2C690D7C856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530545" y="1439245"/>
            <a:ext cx="1382712" cy="254000"/>
          </a:xfrm>
          <a:noFill/>
        </p:spPr>
        <p:txBody>
          <a:bodyPr lIns="90000" anchor="ctr" anchorCtr="1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Date/Year</a:t>
            </a:r>
          </a:p>
        </p:txBody>
      </p:sp>
      <p:sp>
        <p:nvSpPr>
          <p:cNvPr id="48" name="Text Placeholder 71">
            <a:extLst>
              <a:ext uri="{FF2B5EF4-FFF2-40B4-BE49-F238E27FC236}">
                <a16:creationId xmlns:a16="http://schemas.microsoft.com/office/drawing/2014/main" id="{05E89384-202F-7946-87DA-28A57C71F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2938" y="317023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49" name="Text Placeholder 71">
            <a:extLst>
              <a:ext uri="{FF2B5EF4-FFF2-40B4-BE49-F238E27FC236}">
                <a16:creationId xmlns:a16="http://schemas.microsoft.com/office/drawing/2014/main" id="{A93AEB07-0E04-ED41-B46A-9829468B3C7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2938" y="357336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0" name="Text Placeholder 71">
            <a:extLst>
              <a:ext uri="{FF2B5EF4-FFF2-40B4-BE49-F238E27FC236}">
                <a16:creationId xmlns:a16="http://schemas.microsoft.com/office/drawing/2014/main" id="{A7A9E67E-82AA-E94B-8455-6F3F81B9782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938" y="3966651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1" name="Text Placeholder 71">
            <a:extLst>
              <a:ext uri="{FF2B5EF4-FFF2-40B4-BE49-F238E27FC236}">
                <a16:creationId xmlns:a16="http://schemas.microsoft.com/office/drawing/2014/main" id="{D78336FB-F15C-F44C-81B7-E4A7C4A8454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2938" y="4379606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2" name="Text Placeholder 71">
            <a:extLst>
              <a:ext uri="{FF2B5EF4-FFF2-40B4-BE49-F238E27FC236}">
                <a16:creationId xmlns:a16="http://schemas.microsoft.com/office/drawing/2014/main" id="{F45A5662-B038-C343-8D3F-59116931DB7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2938" y="4782728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3" name="Text Placeholder 71">
            <a:extLst>
              <a:ext uri="{FF2B5EF4-FFF2-40B4-BE49-F238E27FC236}">
                <a16:creationId xmlns:a16="http://schemas.microsoft.com/office/drawing/2014/main" id="{5AE71C4E-FB68-F043-88A8-82717B218A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938" y="5194707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4" name="Text Placeholder 71">
            <a:extLst>
              <a:ext uri="{FF2B5EF4-FFF2-40B4-BE49-F238E27FC236}">
                <a16:creationId xmlns:a16="http://schemas.microsoft.com/office/drawing/2014/main" id="{0200100D-1E16-724E-9D91-DC89D645CA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2938" y="5599470"/>
            <a:ext cx="1382712" cy="2540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90000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/>
              <a:t>Date/Month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9689CB22-D7EF-1944-9C3A-23AAE3DCECB7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554436" y="317023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 55">
            <a:extLst>
              <a:ext uri="{FF2B5EF4-FFF2-40B4-BE49-F238E27FC236}">
                <a16:creationId xmlns:a16="http://schemas.microsoft.com/office/drawing/2014/main" id="{77D018FC-1E7B-C04C-BA36-CB9D9DE854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554436" y="357336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8" name="Text Placeholder 55">
            <a:extLst>
              <a:ext uri="{FF2B5EF4-FFF2-40B4-BE49-F238E27FC236}">
                <a16:creationId xmlns:a16="http://schemas.microsoft.com/office/drawing/2014/main" id="{8F22D670-4B76-CD45-8CDE-A22E6D02239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54436" y="3966651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55">
            <a:extLst>
              <a:ext uri="{FF2B5EF4-FFF2-40B4-BE49-F238E27FC236}">
                <a16:creationId xmlns:a16="http://schemas.microsoft.com/office/drawing/2014/main" id="{6E9D1B91-9621-3044-8256-A71F95851BF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554436" y="4379606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0" name="Text Placeholder 55">
            <a:extLst>
              <a:ext uri="{FF2B5EF4-FFF2-40B4-BE49-F238E27FC236}">
                <a16:creationId xmlns:a16="http://schemas.microsoft.com/office/drawing/2014/main" id="{9555BCC6-2DD2-DF46-A0B4-2753D476D84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554436" y="4782728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1" name="Text Placeholder 55">
            <a:extLst>
              <a:ext uri="{FF2B5EF4-FFF2-40B4-BE49-F238E27FC236}">
                <a16:creationId xmlns:a16="http://schemas.microsoft.com/office/drawing/2014/main" id="{1187FCCE-692F-324A-90EF-896143BE6F0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554436" y="5194707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2" name="Text Placeholder 55">
            <a:extLst>
              <a:ext uri="{FF2B5EF4-FFF2-40B4-BE49-F238E27FC236}">
                <a16:creationId xmlns:a16="http://schemas.microsoft.com/office/drawing/2014/main" id="{7939F440-3232-474B-8E60-18831B3213A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554436" y="5599470"/>
            <a:ext cx="7164388" cy="254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142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331481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5" y="305135"/>
            <a:ext cx="830917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70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26A9E3-662D-F343-B069-B3DC3F4A0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 userDrawn="1">
          <p15:clr>
            <a:srgbClr val="FBAE40"/>
          </p15:clr>
        </p15:guide>
        <p15:guide id="2" pos="7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7" y="305135"/>
            <a:ext cx="9143999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C37A47-6980-7B4D-BE55-BC0340CC4A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5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713"/>
            <a:ext cx="12188951" cy="685628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1924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08096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98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12188951" cy="68562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19247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08096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BEB895-BD64-1D4C-90F3-5099D54EF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554356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0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914400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9144000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8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1AAC6B-84BB-144A-97D3-8536F798DB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93" y="2861326"/>
            <a:ext cx="2124460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1713"/>
            <a:ext cx="12188951" cy="68562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2226" y="1371600"/>
            <a:ext cx="8041550" cy="1019390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2226" y="305135"/>
            <a:ext cx="8052701" cy="87985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7"/>
          <p:cNvSpPr>
            <a:spLocks noGrp="1"/>
          </p:cNvSpPr>
          <p:nvPr>
            <p:ph type="dt" sz="half" idx="10"/>
          </p:nvPr>
        </p:nvSpPr>
        <p:spPr>
          <a:xfrm>
            <a:off x="9260635" y="6319026"/>
            <a:ext cx="1248747" cy="365125"/>
          </a:xfrm>
        </p:spPr>
        <p:txBody>
          <a:bodyPr/>
          <a:lstStyle/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13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794449" y="6319026"/>
            <a:ext cx="460310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610601" y="6319026"/>
            <a:ext cx="436984" cy="365125"/>
          </a:xfrm>
        </p:spPr>
        <p:txBody>
          <a:bodyPr/>
          <a:lstStyle/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0" y="5543566"/>
            <a:ext cx="2095505" cy="76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33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70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2226" y="305135"/>
            <a:ext cx="9510245" cy="879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22226" y="1452286"/>
            <a:ext cx="9510245" cy="4531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2652" y="6319026"/>
            <a:ext cx="12487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E988676-7DEC-4C67-8EE4-70BF82C98175}" type="datetime1">
              <a:rPr lang="en-US" smtClean="0"/>
              <a:t>7/3/25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94449" y="6319026"/>
            <a:ext cx="4603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0627" y="6319026"/>
            <a:ext cx="436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95093C1-3A22-4FD3-9A2D-0EF7936C6C7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432983" y="6354231"/>
            <a:ext cx="0" cy="22237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" y="6106986"/>
            <a:ext cx="147862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8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8" r:id="rId2"/>
    <p:sldLayoutId id="2147483661" r:id="rId3"/>
    <p:sldLayoutId id="2147483659" r:id="rId4"/>
    <p:sldLayoutId id="2147483669" r:id="rId5"/>
    <p:sldLayoutId id="2147483667" r:id="rId6"/>
    <p:sldLayoutId id="2147483695" r:id="rId7"/>
    <p:sldLayoutId id="2147483668" r:id="rId8"/>
    <p:sldLayoutId id="2147483692" r:id="rId9"/>
    <p:sldLayoutId id="2147483693" r:id="rId10"/>
    <p:sldLayoutId id="2147483694" r:id="rId11"/>
    <p:sldLayoutId id="2147483649" r:id="rId12"/>
    <p:sldLayoutId id="2147483663" r:id="rId13"/>
    <p:sldLayoutId id="2147483651" r:id="rId14"/>
    <p:sldLayoutId id="2147483662" r:id="rId15"/>
    <p:sldLayoutId id="2147483666" r:id="rId16"/>
    <p:sldLayoutId id="2147483650" r:id="rId17"/>
    <p:sldLayoutId id="2147483664" r:id="rId18"/>
    <p:sldLayoutId id="2147483665" r:id="rId19"/>
    <p:sldLayoutId id="2147483652" r:id="rId20"/>
    <p:sldLayoutId id="2147483653" r:id="rId21"/>
    <p:sldLayoutId id="2147483654" r:id="rId22"/>
    <p:sldLayoutId id="2147483655" r:id="rId23"/>
    <p:sldLayoutId id="2147483689" r:id="rId24"/>
    <p:sldLayoutId id="2147483690" r:id="rId25"/>
    <p:sldLayoutId id="2147483691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60000"/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logos-world.net/microsoft-logo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ith-lab/amule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32.sv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F744C-3866-1C1E-1775-C68669323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ogo">
            <a:extLst>
              <a:ext uri="{FF2B5EF4-FFF2-40B4-BE49-F238E27FC236}">
                <a16:creationId xmlns:a16="http://schemas.microsoft.com/office/drawing/2014/main" id="{C2CE9840-D224-BD19-9881-1372C6B28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3311" b="25005"/>
          <a:stretch/>
        </p:blipFill>
        <p:spPr>
          <a:xfrm>
            <a:off x="7371794" y="5601093"/>
            <a:ext cx="2166536" cy="6298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8C00C-CFB5-C3DC-AA31-B5351BAD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>
                <a:solidFill>
                  <a:schemeClr val="tx1"/>
                </a:solidFill>
              </a:rPr>
              <a:pPr/>
              <a:t>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5C318F-ECF2-619C-D021-BBE32BE6FB57}"/>
              </a:ext>
            </a:extLst>
          </p:cNvPr>
          <p:cNvSpPr txBox="1"/>
          <p:nvPr/>
        </p:nvSpPr>
        <p:spPr>
          <a:xfrm>
            <a:off x="2846196" y="2595944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Bo Fu*</a:t>
            </a:r>
          </a:p>
          <a:p>
            <a:pPr algn="ctr"/>
            <a:r>
              <a:rPr lang="en-CA" sz="1400"/>
              <a:t>University of Toronto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DEE865-F948-4CB3-76BD-C159B0F95D3C}"/>
              </a:ext>
            </a:extLst>
          </p:cNvPr>
          <p:cNvSpPr txBox="1"/>
          <p:nvPr/>
        </p:nvSpPr>
        <p:spPr>
          <a:xfrm>
            <a:off x="2844707" y="4044688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Marco Guarnieri</a:t>
            </a:r>
          </a:p>
          <a:p>
            <a:pPr algn="ctr"/>
            <a:r>
              <a:rPr lang="en-CA" sz="1400"/>
              <a:t>IMDEA Software Institute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28EE52-7CF2-A3B6-4654-DEF01602E67F}"/>
              </a:ext>
            </a:extLst>
          </p:cNvPr>
          <p:cNvSpPr txBox="1"/>
          <p:nvPr/>
        </p:nvSpPr>
        <p:spPr>
          <a:xfrm>
            <a:off x="2844707" y="3210766"/>
            <a:ext cx="2166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Assaf Klein</a:t>
            </a:r>
          </a:p>
          <a:p>
            <a:pPr algn="ctr"/>
            <a:r>
              <a:rPr lang="en-CA" sz="1400"/>
              <a:t>Technion – Israel Institute of Technology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0A011-62B3-6C7C-3AC7-C753783777A0}"/>
              </a:ext>
            </a:extLst>
          </p:cNvPr>
          <p:cNvSpPr txBox="1"/>
          <p:nvPr/>
        </p:nvSpPr>
        <p:spPr>
          <a:xfrm>
            <a:off x="7177779" y="3944197"/>
            <a:ext cx="2166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Oleksii </a:t>
            </a:r>
            <a:r>
              <a:rPr lang="en-CA" sz="1400" err="1"/>
              <a:t>Oleksenko</a:t>
            </a:r>
            <a:endParaRPr lang="en-CA" sz="1400"/>
          </a:p>
          <a:p>
            <a:pPr algn="ctr"/>
            <a:r>
              <a:rPr lang="en-CA" sz="1400"/>
              <a:t>Azure Research, Microsoft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3658-036F-8BBC-17F4-D68D664FB5B5}"/>
              </a:ext>
            </a:extLst>
          </p:cNvPr>
          <p:cNvSpPr txBox="1"/>
          <p:nvPr/>
        </p:nvSpPr>
        <p:spPr>
          <a:xfrm>
            <a:off x="5012732" y="3318662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Arpit Gogia</a:t>
            </a:r>
          </a:p>
          <a:p>
            <a:pPr algn="ctr"/>
            <a:r>
              <a:rPr lang="en-CA" sz="1400"/>
              <a:t>IMDEA Software Institute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C8D360-793E-E391-219E-917D460A763D}"/>
              </a:ext>
            </a:extLst>
          </p:cNvPr>
          <p:cNvSpPr txBox="1"/>
          <p:nvPr/>
        </p:nvSpPr>
        <p:spPr>
          <a:xfrm>
            <a:off x="7182247" y="3316627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Alaa R. </a:t>
            </a:r>
            <a:r>
              <a:rPr lang="en-CA" sz="1400" err="1"/>
              <a:t>Alameldeen</a:t>
            </a:r>
            <a:endParaRPr lang="en-CA" sz="1400"/>
          </a:p>
          <a:p>
            <a:pPr algn="ctr"/>
            <a:r>
              <a:rPr lang="en-CA" sz="1400"/>
              <a:t>Simon Fraser University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62AB9-B742-0C40-80C2-F2CEF6C5C911}"/>
              </a:ext>
            </a:extLst>
          </p:cNvPr>
          <p:cNvSpPr txBox="1"/>
          <p:nvPr/>
        </p:nvSpPr>
        <p:spPr>
          <a:xfrm>
            <a:off x="5011243" y="3947000"/>
            <a:ext cx="21665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Mark Silberstein</a:t>
            </a:r>
          </a:p>
          <a:p>
            <a:pPr algn="ctr"/>
            <a:r>
              <a:rPr lang="en-CA" sz="1400"/>
              <a:t>Technion – Israel Institute of Technology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5A30D2-2727-E106-534A-2E2759491743}"/>
              </a:ext>
            </a:extLst>
          </p:cNvPr>
          <p:cNvSpPr txBox="1"/>
          <p:nvPr/>
        </p:nvSpPr>
        <p:spPr>
          <a:xfrm>
            <a:off x="5012732" y="2599600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Leo Tenenbaum*</a:t>
            </a:r>
          </a:p>
          <a:p>
            <a:pPr algn="ctr"/>
            <a:r>
              <a:rPr lang="en-CA" sz="1400"/>
              <a:t>University of Toronto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5B4CB8-959A-2AEB-61BF-2DF048AF4157}"/>
              </a:ext>
            </a:extLst>
          </p:cNvPr>
          <p:cNvSpPr txBox="1"/>
          <p:nvPr/>
        </p:nvSpPr>
        <p:spPr>
          <a:xfrm>
            <a:off x="7179268" y="2587197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David Adler</a:t>
            </a:r>
          </a:p>
          <a:p>
            <a:pPr algn="ctr"/>
            <a:r>
              <a:rPr lang="en-CA" sz="1400"/>
              <a:t>University of Toronto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36F29A-07B9-ECB0-D954-26B493B8C203}"/>
              </a:ext>
            </a:extLst>
          </p:cNvPr>
          <p:cNvSpPr txBox="1"/>
          <p:nvPr/>
        </p:nvSpPr>
        <p:spPr>
          <a:xfrm>
            <a:off x="424644" y="6474973"/>
            <a:ext cx="5068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*</a:t>
            </a:r>
            <a:r>
              <a:rPr lang="en-US" sz="1400"/>
              <a:t>Bo and Leo contributed equally as lead authors for this paper</a:t>
            </a:r>
            <a:endParaRPr lang="en-CA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B21401-37EE-73FF-F35B-4473064C90CA}"/>
              </a:ext>
            </a:extLst>
          </p:cNvPr>
          <p:cNvSpPr txBox="1"/>
          <p:nvPr/>
        </p:nvSpPr>
        <p:spPr>
          <a:xfrm>
            <a:off x="2473084" y="730537"/>
            <a:ext cx="7245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latin typeface="+mj-lt"/>
              </a:rPr>
              <a:t>AMuLeT</a:t>
            </a:r>
            <a:r>
              <a:rPr lang="en-US" sz="3200" b="1">
                <a:latin typeface="+mj-lt"/>
              </a:rPr>
              <a:t>:</a:t>
            </a:r>
            <a:r>
              <a:rPr lang="en-US" sz="3200">
                <a:latin typeface="+mj-lt"/>
              </a:rPr>
              <a:t> </a:t>
            </a:r>
          </a:p>
          <a:p>
            <a:pPr algn="ctr"/>
            <a:r>
              <a:rPr lang="en-US" sz="3200">
                <a:latin typeface="+mj-lt"/>
              </a:rPr>
              <a:t>Automated Design-Time Testing of Secure Speculation Countermeasures</a:t>
            </a:r>
            <a:endParaRPr lang="en-CA" sz="320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F9FAED-F237-7A95-CAB3-613420B3842D}"/>
              </a:ext>
            </a:extLst>
          </p:cNvPr>
          <p:cNvSpPr txBox="1"/>
          <p:nvPr/>
        </p:nvSpPr>
        <p:spPr>
          <a:xfrm>
            <a:off x="5047738" y="4786450"/>
            <a:ext cx="2166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/>
              <a:t>Gururaj Saileshwar</a:t>
            </a:r>
          </a:p>
          <a:p>
            <a:pPr algn="ctr"/>
            <a:r>
              <a:rPr lang="en-CA" sz="1400"/>
              <a:t>University of Toronto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576C240-3D31-09BB-6012-A90983B5B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22" y="5648485"/>
            <a:ext cx="1604702" cy="7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fu-logo - Innovation Toronto">
            <a:extLst>
              <a:ext uri="{FF2B5EF4-FFF2-40B4-BE49-F238E27FC236}">
                <a16:creationId xmlns:a16="http://schemas.microsoft.com/office/drawing/2014/main" id="{6A0DA9E9-B035-B9B2-C55C-96D5C9ADF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961" y="5648485"/>
            <a:ext cx="1298156" cy="8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4i Expo">
            <a:extLst>
              <a:ext uri="{FF2B5EF4-FFF2-40B4-BE49-F238E27FC236}">
                <a16:creationId xmlns:a16="http://schemas.microsoft.com/office/drawing/2014/main" id="{D2ED2B30-414D-E9C6-1B97-5ABBB89C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7" y="5601093"/>
            <a:ext cx="2032956" cy="58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06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E726F-E85E-81CD-28A5-E115A69ED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DRAWBACKS of PRIOR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3170A-52D4-4D57-7DB6-68525D736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452286"/>
            <a:ext cx="12312872" cy="453141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State-of-the-art testing tools </a:t>
            </a:r>
            <a:r>
              <a:rPr lang="en-US" sz="2400" b="1"/>
              <a:t>not applicable early-on in design phase</a:t>
            </a:r>
          </a:p>
          <a:p>
            <a:r>
              <a:rPr lang="en-US" err="1"/>
              <a:t>Revizor</a:t>
            </a:r>
            <a:r>
              <a:rPr lang="en-US"/>
              <a:t> </a:t>
            </a:r>
            <a:r>
              <a:rPr lang="en-US" sz="1800"/>
              <a:t>[ASPLOS’22] </a:t>
            </a:r>
            <a:r>
              <a:rPr lang="en-US"/>
              <a:t>only applicable to commercial CPUs</a:t>
            </a:r>
          </a:p>
          <a:p>
            <a:r>
              <a:rPr lang="en-CA" sz="2000"/>
              <a:t>RTL testing </a:t>
            </a:r>
            <a:r>
              <a:rPr lang="en-CA" sz="1800"/>
              <a:t>(e.g., </a:t>
            </a:r>
            <a:r>
              <a:rPr lang="en-CA" sz="1800" err="1"/>
              <a:t>WhisperFuzz</a:t>
            </a:r>
            <a:r>
              <a:rPr lang="en-CA" sz="1800"/>
              <a:t> [SEC‘24]) </a:t>
            </a:r>
            <a:r>
              <a:rPr lang="en-CA"/>
              <a:t>also too late to address µarch vulnerabilities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CA" sz="2400"/>
              <a:t>Design-time tools using </a:t>
            </a:r>
            <a:r>
              <a:rPr lang="en-CA" sz="2400" b="1"/>
              <a:t>formal methods not currently practical </a:t>
            </a:r>
          </a:p>
          <a:p>
            <a:r>
              <a:rPr lang="en-CA" err="1"/>
              <a:t>Pensieve</a:t>
            </a:r>
            <a:r>
              <a:rPr lang="en-CA"/>
              <a:t> </a:t>
            </a:r>
            <a:r>
              <a:rPr lang="en-CA" sz="1800"/>
              <a:t>[ISCA ‘23] </a:t>
            </a:r>
            <a:r>
              <a:rPr lang="en-CA"/>
              <a:t>requires extensive manual modeling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0E5E2-02FC-AEB6-7542-EAA1492D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19032-20BF-9AD1-4956-980AD7F3B994}"/>
              </a:ext>
            </a:extLst>
          </p:cNvPr>
          <p:cNvSpPr txBox="1"/>
          <p:nvPr/>
        </p:nvSpPr>
        <p:spPr>
          <a:xfrm>
            <a:off x="1366058" y="4759383"/>
            <a:ext cx="9459884" cy="1292662"/>
          </a:xfrm>
          <a:prstGeom prst="rect">
            <a:avLst/>
          </a:prstGeom>
          <a:solidFill>
            <a:schemeClr val="bg2"/>
          </a:solidFill>
          <a:ln w="25400">
            <a:solidFill>
              <a:srgbClr val="C00000"/>
            </a:solidFill>
          </a:ln>
        </p:spPr>
        <p:txBody>
          <a:bodyPr wrap="square" lIns="274320" tIns="182880" bIns="182880" rtlCol="0">
            <a:spAutoFit/>
          </a:bodyPr>
          <a:lstStyle/>
          <a:p>
            <a:r>
              <a:rPr lang="en-CA" sz="2000"/>
              <a:t>We seek an (1) </a:t>
            </a:r>
            <a:r>
              <a:rPr lang="en-CA" sz="2000" b="1" i="1"/>
              <a:t>automated testing tool </a:t>
            </a:r>
            <a:r>
              <a:rPr lang="en-CA" sz="2000"/>
              <a:t>to </a:t>
            </a:r>
            <a:r>
              <a:rPr lang="en-CA" sz="2000" b="1"/>
              <a:t>test security of countermeasures</a:t>
            </a:r>
            <a:r>
              <a:rPr lang="en-CA" sz="2000"/>
              <a:t>, (2) </a:t>
            </a:r>
            <a:r>
              <a:rPr lang="en-CA" sz="2000" b="1"/>
              <a:t>applicable early-on </a:t>
            </a:r>
            <a:r>
              <a:rPr lang="en-CA" sz="2000"/>
              <a:t>in design phase</a:t>
            </a:r>
            <a:r>
              <a:rPr lang="en-CA" sz="2000">
                <a:solidFill>
                  <a:srgbClr val="288537"/>
                </a:solidFill>
              </a:rPr>
              <a:t> </a:t>
            </a:r>
            <a:r>
              <a:rPr lang="en-CA" sz="2000"/>
              <a:t>on </a:t>
            </a:r>
            <a:r>
              <a:rPr lang="en-CA" sz="2000" b="1" i="1"/>
              <a:t>µarch simulators </a:t>
            </a:r>
            <a:r>
              <a:rPr lang="en-CA" sz="2000"/>
              <a:t>for rapid prototyping</a:t>
            </a:r>
            <a:r>
              <a:rPr lang="en-CA" sz="2000" b="1"/>
              <a:t>, </a:t>
            </a:r>
            <a:r>
              <a:rPr lang="en-CA" sz="2000"/>
              <a:t>that is (3) </a:t>
            </a:r>
            <a:r>
              <a:rPr lang="en-CA" sz="2000" b="1" i="1"/>
              <a:t>easy to integrate </a:t>
            </a:r>
            <a:r>
              <a:rPr lang="en-CA" sz="2000"/>
              <a:t>with </a:t>
            </a:r>
            <a:r>
              <a:rPr lang="en-CA" sz="2000" b="1"/>
              <a:t>minimal developer effort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FB3C8-46F1-7415-1617-339FAE544154}"/>
              </a:ext>
            </a:extLst>
          </p:cNvPr>
          <p:cNvSpPr txBox="1"/>
          <p:nvPr/>
        </p:nvSpPr>
        <p:spPr>
          <a:xfrm>
            <a:off x="-2868706" y="46078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09753-F266-FB58-1CAB-28E6C838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BAF5939-9CF4-EB8F-9B31-8231FD9F5656}"/>
              </a:ext>
            </a:extLst>
          </p:cNvPr>
          <p:cNvGrpSpPr/>
          <p:nvPr/>
        </p:nvGrpSpPr>
        <p:grpSpPr>
          <a:xfrm>
            <a:off x="8613206" y="4018025"/>
            <a:ext cx="2811819" cy="912541"/>
            <a:chOff x="9309346" y="2702395"/>
            <a:chExt cx="2537822" cy="82361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40FC8C9-2158-EF52-D162-FE4BB4E060D2}"/>
                </a:ext>
              </a:extLst>
            </p:cNvPr>
            <p:cNvSpPr/>
            <p:nvPr/>
          </p:nvSpPr>
          <p:spPr>
            <a:xfrm>
              <a:off x="10641309" y="2702395"/>
              <a:ext cx="1205859" cy="823619"/>
            </a:xfrm>
            <a:prstGeom prst="roundRect">
              <a:avLst/>
            </a:prstGeom>
            <a:solidFill>
              <a:srgbClr val="00B05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E32590-C85D-9AF6-FEF7-3C472502A16C}"/>
                </a:ext>
              </a:extLst>
            </p:cNvPr>
            <p:cNvSpPr txBox="1"/>
            <p:nvPr/>
          </p:nvSpPr>
          <p:spPr>
            <a:xfrm>
              <a:off x="9309346" y="2796015"/>
              <a:ext cx="1358487" cy="66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Target Countermeasure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(Simulator)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06A7EF1-6AD2-A017-9A9E-720237967CBB}"/>
                </a:ext>
              </a:extLst>
            </p:cNvPr>
            <p:cNvSpPr/>
            <p:nvPr/>
          </p:nvSpPr>
          <p:spPr>
            <a:xfrm>
              <a:off x="10877522" y="2801651"/>
              <a:ext cx="724161" cy="624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0" name="Graphic 29" descr="Packing Box Open outline">
              <a:extLst>
                <a:ext uri="{FF2B5EF4-FFF2-40B4-BE49-F238E27FC236}">
                  <a16:creationId xmlns:a16="http://schemas.microsoft.com/office/drawing/2014/main" id="{1925E536-E5D4-14E7-35DA-F4C8E6E8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90871" y="2816086"/>
              <a:ext cx="704191" cy="60026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7C9454E-D402-893B-0D6E-C4124E432D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576"/>
            <a:stretch/>
          </p:blipFill>
          <p:spPr bwMode="auto">
            <a:xfrm>
              <a:off x="11093296" y="2937341"/>
              <a:ext cx="299341" cy="17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92C5EF-2EA5-81BE-CDEE-82D90B13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amulet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E6C9A-0B73-4600-E280-8C6478C47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94" y="1316001"/>
            <a:ext cx="7366883" cy="144794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err="1"/>
              <a:t>AMuLeT</a:t>
            </a:r>
            <a:r>
              <a:rPr lang="en-US"/>
              <a:t> is a testing tool that can </a:t>
            </a:r>
            <a:r>
              <a:rPr lang="en-US" b="1"/>
              <a:t>detect</a:t>
            </a:r>
            <a:r>
              <a:rPr lang="en-US"/>
              <a:t> speculative leakage in </a:t>
            </a:r>
            <a:r>
              <a:rPr lang="en-US" b="1"/>
              <a:t>microarchitectural simulator-based countermeasures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A9ABB-D4AB-B512-7139-969EE000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FABFA6-5584-2BE7-21F9-0D49F5E17D45}"/>
              </a:ext>
            </a:extLst>
          </p:cNvPr>
          <p:cNvGrpSpPr/>
          <p:nvPr/>
        </p:nvGrpSpPr>
        <p:grpSpPr>
          <a:xfrm>
            <a:off x="6794781" y="2010261"/>
            <a:ext cx="3176529" cy="2837477"/>
            <a:chOff x="6794781" y="2010261"/>
            <a:chExt cx="3176529" cy="283747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12DE38-9C6B-61ED-AF51-4B726EDC2C74}"/>
                </a:ext>
              </a:extLst>
            </p:cNvPr>
            <p:cNvSpPr/>
            <p:nvPr/>
          </p:nvSpPr>
          <p:spPr>
            <a:xfrm>
              <a:off x="6794781" y="4002804"/>
              <a:ext cx="1229825" cy="844934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Speculation Contract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62919DF-4BF9-D40C-BDF5-F2EF5021E805}"/>
                </a:ext>
              </a:extLst>
            </p:cNvPr>
            <p:cNvSpPr/>
            <p:nvPr/>
          </p:nvSpPr>
          <p:spPr>
            <a:xfrm>
              <a:off x="8334962" y="2010261"/>
              <a:ext cx="1465244" cy="118266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CA" sz="11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C84BC91-1C7A-C16C-48D8-5CFB3CD16F9A}"/>
                </a:ext>
              </a:extLst>
            </p:cNvPr>
            <p:cNvSpPr/>
            <p:nvPr/>
          </p:nvSpPr>
          <p:spPr>
            <a:xfrm>
              <a:off x="8527749" y="2368689"/>
              <a:ext cx="1085082" cy="33914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Program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24A8EE-4D5A-B1B5-CDBB-8D46FE44A5CA}"/>
                </a:ext>
              </a:extLst>
            </p:cNvPr>
            <p:cNvSpPr/>
            <p:nvPr/>
          </p:nvSpPr>
          <p:spPr>
            <a:xfrm>
              <a:off x="8529965" y="2745028"/>
              <a:ext cx="1085083" cy="30988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600B762-D6DD-044F-1594-979985022070}"/>
                </a:ext>
              </a:extLst>
            </p:cNvPr>
            <p:cNvSpPr txBox="1"/>
            <p:nvPr/>
          </p:nvSpPr>
          <p:spPr>
            <a:xfrm>
              <a:off x="8516964" y="2039064"/>
              <a:ext cx="1091414" cy="314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rPr>
                <a:t>Test Case</a:t>
              </a:r>
              <a:endParaRPr lang="en-CA" sz="1400"/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0C82E993-D408-0AFF-CC36-60BD390B66FB}"/>
                </a:ext>
              </a:extLst>
            </p:cNvPr>
            <p:cNvSpPr/>
            <p:nvPr/>
          </p:nvSpPr>
          <p:spPr>
            <a:xfrm rot="1740000">
              <a:off x="8166884" y="3183649"/>
              <a:ext cx="311050" cy="87093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Arrow: Down 40">
              <a:extLst>
                <a:ext uri="{FF2B5EF4-FFF2-40B4-BE49-F238E27FC236}">
                  <a16:creationId xmlns:a16="http://schemas.microsoft.com/office/drawing/2014/main" id="{D9DB27B9-2051-C93C-5764-236FD60E4631}"/>
                </a:ext>
              </a:extLst>
            </p:cNvPr>
            <p:cNvSpPr/>
            <p:nvPr/>
          </p:nvSpPr>
          <p:spPr>
            <a:xfrm rot="19860000" flipH="1">
              <a:off x="9660260" y="3194293"/>
              <a:ext cx="311050" cy="87093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 w="1905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9F480931-BE16-386C-2EBD-4F4970910093}"/>
                </a:ext>
              </a:extLst>
            </p:cNvPr>
            <p:cNvSpPr/>
            <p:nvPr/>
          </p:nvSpPr>
          <p:spPr>
            <a:xfrm rot="16200000">
              <a:off x="7897090" y="2426179"/>
              <a:ext cx="329891" cy="345632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Explosion: 14 Points 7">
              <a:extLst>
                <a:ext uri="{FF2B5EF4-FFF2-40B4-BE49-F238E27FC236}">
                  <a16:creationId xmlns:a16="http://schemas.microsoft.com/office/drawing/2014/main" id="{DEAFD002-675C-001A-9F36-DF2B062B6037}"/>
                </a:ext>
              </a:extLst>
            </p:cNvPr>
            <p:cNvSpPr/>
            <p:nvPr/>
          </p:nvSpPr>
          <p:spPr>
            <a:xfrm>
              <a:off x="6794781" y="2226860"/>
              <a:ext cx="1077141" cy="796711"/>
            </a:xfrm>
            <a:prstGeom prst="irregularSeal2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842F376-21B2-1E11-1BF5-29F5EBF6C56B}"/>
                </a:ext>
              </a:extLst>
            </p:cNvPr>
            <p:cNvSpPr/>
            <p:nvPr/>
          </p:nvSpPr>
          <p:spPr>
            <a:xfrm>
              <a:off x="6933460" y="2481100"/>
              <a:ext cx="748391" cy="3098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RNG</a:t>
              </a:r>
            </a:p>
          </p:txBody>
        </p: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0590919E-E336-734E-0B3C-3184E2F9EB97}"/>
              </a:ext>
            </a:extLst>
          </p:cNvPr>
          <p:cNvSpPr txBox="1">
            <a:spLocks/>
          </p:cNvSpPr>
          <p:nvPr/>
        </p:nvSpPr>
        <p:spPr bwMode="gray">
          <a:xfrm>
            <a:off x="471151" y="2831215"/>
            <a:ext cx="6013462" cy="1542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err="1"/>
              <a:t>AMuLeT</a:t>
            </a:r>
            <a:r>
              <a:rPr lang="en-US"/>
              <a:t> extends </a:t>
            </a:r>
            <a:r>
              <a:rPr lang="en-US" err="1"/>
              <a:t>Revizor’s</a:t>
            </a:r>
            <a:r>
              <a:rPr lang="en-US"/>
              <a:t> testing framework to work on </a:t>
            </a:r>
            <a:r>
              <a:rPr lang="en-US" b="1"/>
              <a:t>µarch simulators</a:t>
            </a:r>
            <a:r>
              <a:rPr lang="en-US"/>
              <a:t>, detecting leakage in countermeasures at design-time.</a:t>
            </a:r>
          </a:p>
        </p:txBody>
      </p:sp>
    </p:spTree>
    <p:extLst>
      <p:ext uri="{BB962C8B-B14F-4D97-AF65-F5344CB8AC3E}">
        <p14:creationId xmlns:p14="http://schemas.microsoft.com/office/powerpoint/2010/main" val="9050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62641-5512-CDC0-96EB-26A8C52C4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DA31809-44B4-657D-7BF5-78C5CD910CA1}"/>
              </a:ext>
            </a:extLst>
          </p:cNvPr>
          <p:cNvGrpSpPr/>
          <p:nvPr/>
        </p:nvGrpSpPr>
        <p:grpSpPr>
          <a:xfrm>
            <a:off x="8613206" y="4018025"/>
            <a:ext cx="2811819" cy="912541"/>
            <a:chOff x="9309346" y="2702395"/>
            <a:chExt cx="2537822" cy="82361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B47901D-6107-8994-C993-B11887B0541A}"/>
                </a:ext>
              </a:extLst>
            </p:cNvPr>
            <p:cNvSpPr/>
            <p:nvPr/>
          </p:nvSpPr>
          <p:spPr>
            <a:xfrm>
              <a:off x="10641309" y="2702395"/>
              <a:ext cx="1205859" cy="823619"/>
            </a:xfrm>
            <a:prstGeom prst="roundRect">
              <a:avLst/>
            </a:prstGeom>
            <a:solidFill>
              <a:srgbClr val="00B05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AA2806-4B4B-3704-5057-C84BF78B8CE2}"/>
                </a:ext>
              </a:extLst>
            </p:cNvPr>
            <p:cNvSpPr txBox="1"/>
            <p:nvPr/>
          </p:nvSpPr>
          <p:spPr>
            <a:xfrm>
              <a:off x="9309346" y="2796015"/>
              <a:ext cx="1358487" cy="66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Target Countermeasure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(Simulator)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7C3532-E67B-39D7-CC62-F175FF1FC94C}"/>
                </a:ext>
              </a:extLst>
            </p:cNvPr>
            <p:cNvSpPr/>
            <p:nvPr/>
          </p:nvSpPr>
          <p:spPr>
            <a:xfrm>
              <a:off x="10877522" y="2801651"/>
              <a:ext cx="724161" cy="624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0" name="Graphic 29" descr="Packing Box Open outline">
              <a:extLst>
                <a:ext uri="{FF2B5EF4-FFF2-40B4-BE49-F238E27FC236}">
                  <a16:creationId xmlns:a16="http://schemas.microsoft.com/office/drawing/2014/main" id="{1E03D80C-C0C7-29F6-B7F2-2D1D342BA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90871" y="2816086"/>
              <a:ext cx="704191" cy="60026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CFDA25-1B60-BAA0-AA71-F87F7899FF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576"/>
            <a:stretch/>
          </p:blipFill>
          <p:spPr bwMode="auto">
            <a:xfrm>
              <a:off x="11093296" y="2937341"/>
              <a:ext cx="299341" cy="17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8E1876-E4E3-F203-70CC-6892E9A0A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amulet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C8412-EE24-E2BC-A38B-401B14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0F78AA-4452-A9F6-7276-9402C2B04A1D}"/>
              </a:ext>
            </a:extLst>
          </p:cNvPr>
          <p:cNvSpPr/>
          <p:nvPr/>
        </p:nvSpPr>
        <p:spPr>
          <a:xfrm>
            <a:off x="6794781" y="4002804"/>
            <a:ext cx="1229825" cy="844934"/>
          </a:xfrm>
          <a:prstGeom prst="roundRect">
            <a:avLst/>
          </a:prstGeom>
          <a:solidFill>
            <a:srgbClr val="407AAA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CA" sz="1400" kern="0">
                <a:solidFill>
                  <a:prstClr val="white"/>
                </a:solidFill>
              </a:rPr>
              <a:t>Speculation Contract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9B0C44F-E62F-23FD-03B5-983A70467D6F}"/>
              </a:ext>
            </a:extLst>
          </p:cNvPr>
          <p:cNvSpPr/>
          <p:nvPr/>
        </p:nvSpPr>
        <p:spPr>
          <a:xfrm rot="1740000">
            <a:off x="8166884" y="3183649"/>
            <a:ext cx="311050" cy="870939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Arrow: Down 40">
            <a:extLst>
              <a:ext uri="{FF2B5EF4-FFF2-40B4-BE49-F238E27FC236}">
                <a16:creationId xmlns:a16="http://schemas.microsoft.com/office/drawing/2014/main" id="{5B2C42DD-EF5F-FC6E-E481-ED9FB1E16EEB}"/>
              </a:ext>
            </a:extLst>
          </p:cNvPr>
          <p:cNvSpPr/>
          <p:nvPr/>
        </p:nvSpPr>
        <p:spPr>
          <a:xfrm rot="19860000" flipH="1">
            <a:off x="9660260" y="3194293"/>
            <a:ext cx="311050" cy="870939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CBC9118-3706-07D1-4E46-0B865AE1CB07}"/>
              </a:ext>
            </a:extLst>
          </p:cNvPr>
          <p:cNvGrpSpPr/>
          <p:nvPr/>
        </p:nvGrpSpPr>
        <p:grpSpPr>
          <a:xfrm>
            <a:off x="6794781" y="2010261"/>
            <a:ext cx="3005425" cy="1182660"/>
            <a:chOff x="6794781" y="2010261"/>
            <a:chExt cx="3005425" cy="1182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89A1609-A5A5-334E-C4FD-4DE7F7C6B232}"/>
                </a:ext>
              </a:extLst>
            </p:cNvPr>
            <p:cNvSpPr/>
            <p:nvPr/>
          </p:nvSpPr>
          <p:spPr>
            <a:xfrm>
              <a:off x="8334962" y="2010261"/>
              <a:ext cx="1465244" cy="118266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CA" sz="1100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E246B45-377A-3DAB-945C-AF65982FF919}"/>
                </a:ext>
              </a:extLst>
            </p:cNvPr>
            <p:cNvSpPr/>
            <p:nvPr/>
          </p:nvSpPr>
          <p:spPr>
            <a:xfrm>
              <a:off x="8527749" y="2368689"/>
              <a:ext cx="1085082" cy="33914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Program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59D2DD1-5DCF-8926-2A69-E9E5A50D652D}"/>
                </a:ext>
              </a:extLst>
            </p:cNvPr>
            <p:cNvSpPr/>
            <p:nvPr/>
          </p:nvSpPr>
          <p:spPr>
            <a:xfrm>
              <a:off x="8529965" y="2745028"/>
              <a:ext cx="1085083" cy="309888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609640-6982-71FB-3A10-51685A898152}"/>
                </a:ext>
              </a:extLst>
            </p:cNvPr>
            <p:cNvSpPr txBox="1"/>
            <p:nvPr/>
          </p:nvSpPr>
          <p:spPr>
            <a:xfrm>
              <a:off x="8516964" y="2039064"/>
              <a:ext cx="1091414" cy="314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rPr>
                <a:t>Test Case</a:t>
              </a:r>
              <a:endParaRPr lang="en-CA" sz="1400"/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47930CAF-F248-0FE1-3412-F27B35A880DB}"/>
                </a:ext>
              </a:extLst>
            </p:cNvPr>
            <p:cNvSpPr/>
            <p:nvPr/>
          </p:nvSpPr>
          <p:spPr>
            <a:xfrm rot="16200000">
              <a:off x="7897090" y="2426179"/>
              <a:ext cx="329891" cy="345632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Explosion: 14 Points 7">
              <a:extLst>
                <a:ext uri="{FF2B5EF4-FFF2-40B4-BE49-F238E27FC236}">
                  <a16:creationId xmlns:a16="http://schemas.microsoft.com/office/drawing/2014/main" id="{920CAB98-98A6-D76C-FCCA-9E7E8D1635F6}"/>
                </a:ext>
              </a:extLst>
            </p:cNvPr>
            <p:cNvSpPr/>
            <p:nvPr/>
          </p:nvSpPr>
          <p:spPr>
            <a:xfrm>
              <a:off x="6794781" y="2226860"/>
              <a:ext cx="1077141" cy="796711"/>
            </a:xfrm>
            <a:prstGeom prst="irregularSeal2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22FF5C-1293-A2B7-7A03-EBBB614CD2CB}"/>
                </a:ext>
              </a:extLst>
            </p:cNvPr>
            <p:cNvSpPr/>
            <p:nvPr/>
          </p:nvSpPr>
          <p:spPr>
            <a:xfrm>
              <a:off x="6933460" y="2481100"/>
              <a:ext cx="748391" cy="3098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CFDEE8B-1EC1-170E-871E-E8523C42DA7D}"/>
              </a:ext>
            </a:extLst>
          </p:cNvPr>
          <p:cNvSpPr txBox="1"/>
          <p:nvPr/>
        </p:nvSpPr>
        <p:spPr>
          <a:xfrm>
            <a:off x="685464" y="2539325"/>
            <a:ext cx="2575560" cy="3693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b="1"/>
              <a:t>Testing Methodology: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7914A5-ADF7-2EDB-F4F2-A27C0B0900E3}"/>
              </a:ext>
            </a:extLst>
          </p:cNvPr>
          <p:cNvSpPr txBox="1"/>
          <p:nvPr/>
        </p:nvSpPr>
        <p:spPr>
          <a:xfrm>
            <a:off x="718772" y="3093300"/>
            <a:ext cx="5350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/>
              <a:t>Generate and run random test cases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0F285E-F024-F159-5F4D-5779737DE474}"/>
              </a:ext>
            </a:extLst>
          </p:cNvPr>
          <p:cNvSpPr txBox="1"/>
          <p:nvPr/>
        </p:nvSpPr>
        <p:spPr>
          <a:xfrm>
            <a:off x="718771" y="3554590"/>
            <a:ext cx="5949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/>
              <a:t>Define the leakage model (</a:t>
            </a:r>
            <a:r>
              <a:rPr lang="en-CA" sz="2000" i="1"/>
              <a:t>Speculation Contract</a:t>
            </a:r>
            <a:r>
              <a:rPr lang="en-CA" sz="2000"/>
              <a:t>) for a given countermeasure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94D29A-3372-6DBD-276B-8F5AE9173B38}"/>
              </a:ext>
            </a:extLst>
          </p:cNvPr>
          <p:cNvSpPr txBox="1"/>
          <p:nvPr/>
        </p:nvSpPr>
        <p:spPr>
          <a:xfrm>
            <a:off x="711436" y="4300916"/>
            <a:ext cx="5350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/>
              <a:t>Collect execution traces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30037E6-2F1A-0825-B810-5DC9BFE360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36" t="72106" b="8285"/>
          <a:stretch/>
        </p:blipFill>
        <p:spPr>
          <a:xfrm>
            <a:off x="7099467" y="5614697"/>
            <a:ext cx="4898144" cy="459840"/>
          </a:xfrm>
          <a:prstGeom prst="rect">
            <a:avLst/>
          </a:prstGeom>
        </p:spPr>
      </p:pic>
      <p:sp>
        <p:nvSpPr>
          <p:cNvPr id="39" name="Arrow: Bent 46">
            <a:extLst>
              <a:ext uri="{FF2B5EF4-FFF2-40B4-BE49-F238E27FC236}">
                <a16:creationId xmlns:a16="http://schemas.microsoft.com/office/drawing/2014/main" id="{31E2C9C4-48DD-9F2E-BE19-B593EB849417}"/>
              </a:ext>
            </a:extLst>
          </p:cNvPr>
          <p:cNvSpPr/>
          <p:nvPr/>
        </p:nvSpPr>
        <p:spPr>
          <a:xfrm flipH="1">
            <a:off x="10564843" y="4980546"/>
            <a:ext cx="374039" cy="610122"/>
          </a:xfrm>
          <a:prstGeom prst="downArrow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3AD07B5-6BA5-2394-1AE9-D7126E02466D}"/>
              </a:ext>
            </a:extLst>
          </p:cNvPr>
          <p:cNvSpPr txBox="1">
            <a:spLocks/>
          </p:cNvSpPr>
          <p:nvPr/>
        </p:nvSpPr>
        <p:spPr bwMode="gray">
          <a:xfrm>
            <a:off x="9150845" y="5435365"/>
            <a:ext cx="1360369" cy="37995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1800"/>
              <a:t>µarch trace</a:t>
            </a:r>
            <a:endParaRPr lang="en-US" sz="1800" b="1">
              <a:solidFill>
                <a:srgbClr val="288537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358A98C-1338-45C6-1F48-F7F8D9724041}"/>
              </a:ext>
            </a:extLst>
          </p:cNvPr>
          <p:cNvSpPr txBox="1">
            <a:spLocks/>
          </p:cNvSpPr>
          <p:nvPr/>
        </p:nvSpPr>
        <p:spPr bwMode="gray">
          <a:xfrm>
            <a:off x="6564199" y="5077801"/>
            <a:ext cx="1690987" cy="389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1800"/>
              <a:t>Contract Trace</a:t>
            </a:r>
            <a:endParaRPr lang="en-US" sz="1800" b="1">
              <a:solidFill>
                <a:srgbClr val="288537"/>
              </a:solidFill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1F89E358-FD1A-047B-DE7F-90D91F2FB5AA}"/>
              </a:ext>
            </a:extLst>
          </p:cNvPr>
          <p:cNvCxnSpPr>
            <a:stCxn id="12" idx="2"/>
            <a:endCxn id="26" idx="0"/>
          </p:cNvCxnSpPr>
          <p:nvPr/>
        </p:nvCxnSpPr>
        <p:spPr>
          <a:xfrm rot="5400000">
            <a:off x="7294663" y="4962769"/>
            <a:ext cx="230063" cy="1"/>
          </a:xfrm>
          <a:prstGeom prst="curvedConnector3">
            <a:avLst/>
          </a:prstGeom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FFE1911-2A7D-031E-4A90-DD52B5091AEA}"/>
              </a:ext>
            </a:extLst>
          </p:cNvPr>
          <p:cNvSpPr txBox="1"/>
          <p:nvPr/>
        </p:nvSpPr>
        <p:spPr>
          <a:xfrm>
            <a:off x="718772" y="4759577"/>
            <a:ext cx="5350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000"/>
              <a:t>Test the contract trace against the countermeasure’s µarch trace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65361509-DDBB-CBDB-3D76-543537B2D926}"/>
              </a:ext>
            </a:extLst>
          </p:cNvPr>
          <p:cNvSpPr txBox="1">
            <a:spLocks/>
          </p:cNvSpPr>
          <p:nvPr/>
        </p:nvSpPr>
        <p:spPr bwMode="gray">
          <a:xfrm>
            <a:off x="418594" y="1316001"/>
            <a:ext cx="7366883" cy="981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err="1"/>
              <a:t>AMuLeT</a:t>
            </a:r>
            <a:r>
              <a:rPr lang="en-US"/>
              <a:t> is a testing tool that can </a:t>
            </a:r>
            <a:r>
              <a:rPr lang="en-US" b="1"/>
              <a:t>detect </a:t>
            </a:r>
            <a:r>
              <a:rPr lang="en-US"/>
              <a:t>speculative leakage in </a:t>
            </a:r>
            <a:r>
              <a:rPr lang="en-US" b="1"/>
              <a:t>microarchitectural simulator-based countermeasures</a:t>
            </a:r>
          </a:p>
        </p:txBody>
      </p:sp>
    </p:spTree>
    <p:extLst>
      <p:ext uri="{BB962C8B-B14F-4D97-AF65-F5344CB8AC3E}">
        <p14:creationId xmlns:p14="http://schemas.microsoft.com/office/powerpoint/2010/main" val="37295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  <p:bldP spid="22" grpId="0"/>
      <p:bldP spid="23" grpId="0"/>
      <p:bldP spid="39" grpId="0" animBg="1"/>
      <p:bldP spid="25" grpId="0" animBg="1"/>
      <p:bldP spid="25" grpId="1" animBg="1"/>
      <p:bldP spid="26" grpId="0" animBg="1"/>
      <p:bldP spid="26" grpId="1" animBg="1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50840-3664-DA9D-CFD3-202B15826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8F729010-A715-7BE1-8249-F0E56352675B}"/>
              </a:ext>
            </a:extLst>
          </p:cNvPr>
          <p:cNvSpPr/>
          <p:nvPr/>
        </p:nvSpPr>
        <p:spPr>
          <a:xfrm>
            <a:off x="283222" y="4208088"/>
            <a:ext cx="6112015" cy="254356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581DC-2233-3EAF-8D89-348F0445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amulet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6DCA8-826B-15B1-0FBA-25D020A4B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CB6D73-91E1-6CBB-F945-043A89BFFA95}"/>
              </a:ext>
            </a:extLst>
          </p:cNvPr>
          <p:cNvSpPr/>
          <p:nvPr/>
        </p:nvSpPr>
        <p:spPr>
          <a:xfrm>
            <a:off x="283223" y="1722059"/>
            <a:ext cx="6112016" cy="59179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1A69C-46D6-F390-7CF3-AB37A4AE3138}"/>
              </a:ext>
            </a:extLst>
          </p:cNvPr>
          <p:cNvSpPr txBox="1"/>
          <p:nvPr/>
        </p:nvSpPr>
        <p:spPr>
          <a:xfrm>
            <a:off x="385405" y="1347059"/>
            <a:ext cx="582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For any </a:t>
            </a:r>
            <a:r>
              <a:rPr lang="en-CA" b="1"/>
              <a:t>two</a:t>
            </a:r>
            <a:r>
              <a:rPr lang="en-CA"/>
              <a:t> test cases (single program, two inputs):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5580C0-3941-A01D-5822-3CB42E3027A7}"/>
              </a:ext>
            </a:extLst>
          </p:cNvPr>
          <p:cNvSpPr txBox="1"/>
          <p:nvPr/>
        </p:nvSpPr>
        <p:spPr>
          <a:xfrm>
            <a:off x="458827" y="1925503"/>
            <a:ext cx="582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cs typeface="Arial"/>
              </a:rPr>
              <a:t>1. If </a:t>
            </a:r>
            <a:r>
              <a:rPr lang="en-US" sz="1800" b="1">
                <a:cs typeface="Arial"/>
              </a:rPr>
              <a:t>contract</a:t>
            </a:r>
            <a:r>
              <a:rPr lang="en-US" sz="1800">
                <a:cs typeface="Arial"/>
              </a:rPr>
              <a:t> traces (expected leakage) is the same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F2F74A-75FD-7F68-3574-3E8658C9FB0A}"/>
              </a:ext>
            </a:extLst>
          </p:cNvPr>
          <p:cNvSpPr txBox="1"/>
          <p:nvPr/>
        </p:nvSpPr>
        <p:spPr>
          <a:xfrm>
            <a:off x="548748" y="3384004"/>
            <a:ext cx="582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2. </a:t>
            </a:r>
            <a:r>
              <a:rPr lang="en-US" sz="1800">
                <a:cs typeface="Arial"/>
              </a:rPr>
              <a:t>But </a:t>
            </a:r>
            <a:r>
              <a:rPr lang="en-US" sz="1800" b="1">
                <a:cs typeface="Arial"/>
              </a:rPr>
              <a:t>µarch </a:t>
            </a:r>
            <a:r>
              <a:rPr lang="en-US" sz="1800">
                <a:cs typeface="Arial"/>
              </a:rPr>
              <a:t>traces from countermeasure are different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D1095E-1C96-C1E1-4121-1E31BF863598}"/>
              </a:ext>
            </a:extLst>
          </p:cNvPr>
          <p:cNvGrpSpPr/>
          <p:nvPr/>
        </p:nvGrpSpPr>
        <p:grpSpPr>
          <a:xfrm>
            <a:off x="8613206" y="4018025"/>
            <a:ext cx="2811819" cy="912541"/>
            <a:chOff x="9309346" y="2702395"/>
            <a:chExt cx="2537822" cy="82361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8FA149D-C64C-36D4-7D31-E7A64C8351E6}"/>
                </a:ext>
              </a:extLst>
            </p:cNvPr>
            <p:cNvSpPr/>
            <p:nvPr/>
          </p:nvSpPr>
          <p:spPr>
            <a:xfrm>
              <a:off x="10641309" y="2702395"/>
              <a:ext cx="1205859" cy="823619"/>
            </a:xfrm>
            <a:prstGeom prst="roundRect">
              <a:avLst/>
            </a:prstGeom>
            <a:solidFill>
              <a:srgbClr val="00B050"/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6D32B3-CF74-EBEB-D01F-AF6EB4A1A646}"/>
                </a:ext>
              </a:extLst>
            </p:cNvPr>
            <p:cNvSpPr txBox="1"/>
            <p:nvPr/>
          </p:nvSpPr>
          <p:spPr>
            <a:xfrm>
              <a:off x="9309346" y="2796015"/>
              <a:ext cx="1358487" cy="66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Target Countermeasure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(Simulator)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1BF47C-F605-2471-F659-96E5FA6D80DB}"/>
                </a:ext>
              </a:extLst>
            </p:cNvPr>
            <p:cNvSpPr/>
            <p:nvPr/>
          </p:nvSpPr>
          <p:spPr>
            <a:xfrm>
              <a:off x="10877522" y="2801651"/>
              <a:ext cx="724161" cy="624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5" name="Graphic 34" descr="Packing Box Open outline">
              <a:extLst>
                <a:ext uri="{FF2B5EF4-FFF2-40B4-BE49-F238E27FC236}">
                  <a16:creationId xmlns:a16="http://schemas.microsoft.com/office/drawing/2014/main" id="{3F09BCC3-66A5-AA6F-386B-A49A3B030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890871" y="2816086"/>
              <a:ext cx="704191" cy="60026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184521-524D-22CA-BAA0-70A5D98573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576"/>
            <a:stretch/>
          </p:blipFill>
          <p:spPr bwMode="auto">
            <a:xfrm>
              <a:off x="11093296" y="2937341"/>
              <a:ext cx="299341" cy="172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F197897-0F97-CC1F-198F-17F409E80CDC}"/>
              </a:ext>
            </a:extLst>
          </p:cNvPr>
          <p:cNvSpPr/>
          <p:nvPr/>
        </p:nvSpPr>
        <p:spPr>
          <a:xfrm>
            <a:off x="6794781" y="4002804"/>
            <a:ext cx="1229825" cy="844934"/>
          </a:xfrm>
          <a:prstGeom prst="roundRect">
            <a:avLst/>
          </a:prstGeom>
          <a:solidFill>
            <a:srgbClr val="407AAA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CA" sz="1400" kern="0">
                <a:solidFill>
                  <a:prstClr val="white"/>
                </a:solidFill>
              </a:rPr>
              <a:t>Speculation Contract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B646440-D9A0-6980-54F2-7CD46AA8425C}"/>
              </a:ext>
            </a:extLst>
          </p:cNvPr>
          <p:cNvSpPr/>
          <p:nvPr/>
        </p:nvSpPr>
        <p:spPr>
          <a:xfrm>
            <a:off x="8334962" y="2010261"/>
            <a:ext cx="1465244" cy="118266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10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352065B-C821-1C18-32AB-1618636ACA06}"/>
              </a:ext>
            </a:extLst>
          </p:cNvPr>
          <p:cNvSpPr/>
          <p:nvPr/>
        </p:nvSpPr>
        <p:spPr>
          <a:xfrm>
            <a:off x="8527749" y="2368689"/>
            <a:ext cx="1085082" cy="339148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Program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0B2FB3F-0E41-520F-1BFA-B906D233BB84}"/>
              </a:ext>
            </a:extLst>
          </p:cNvPr>
          <p:cNvSpPr/>
          <p:nvPr/>
        </p:nvSpPr>
        <p:spPr>
          <a:xfrm>
            <a:off x="8529965" y="2745028"/>
            <a:ext cx="1085083" cy="309888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270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5E7645-0F34-5A99-BC6C-142D84270172}"/>
              </a:ext>
            </a:extLst>
          </p:cNvPr>
          <p:cNvSpPr txBox="1"/>
          <p:nvPr/>
        </p:nvSpPr>
        <p:spPr>
          <a:xfrm>
            <a:off x="8516964" y="2039064"/>
            <a:ext cx="1091414" cy="314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</a:rPr>
              <a:t>Test Case</a:t>
            </a:r>
            <a:endParaRPr lang="en-CA" sz="1400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5FE23214-A27B-AA84-0906-57E048C03930}"/>
              </a:ext>
            </a:extLst>
          </p:cNvPr>
          <p:cNvSpPr/>
          <p:nvPr/>
        </p:nvSpPr>
        <p:spPr>
          <a:xfrm rot="1740000">
            <a:off x="8166884" y="3183649"/>
            <a:ext cx="311050" cy="870939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Arrow: Down 40">
            <a:extLst>
              <a:ext uri="{FF2B5EF4-FFF2-40B4-BE49-F238E27FC236}">
                <a16:creationId xmlns:a16="http://schemas.microsoft.com/office/drawing/2014/main" id="{F647F4D2-12F6-74FC-C11F-CDC4C00E8C0B}"/>
              </a:ext>
            </a:extLst>
          </p:cNvPr>
          <p:cNvSpPr/>
          <p:nvPr/>
        </p:nvSpPr>
        <p:spPr>
          <a:xfrm rot="19860000" flipH="1">
            <a:off x="9660260" y="3194293"/>
            <a:ext cx="311050" cy="870939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153CE955-ED04-43AD-25D7-19C48E186535}"/>
              </a:ext>
            </a:extLst>
          </p:cNvPr>
          <p:cNvSpPr/>
          <p:nvPr/>
        </p:nvSpPr>
        <p:spPr>
          <a:xfrm rot="16200000">
            <a:off x="7897090" y="2426179"/>
            <a:ext cx="329891" cy="345632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Explosion: 14 Points 50">
            <a:extLst>
              <a:ext uri="{FF2B5EF4-FFF2-40B4-BE49-F238E27FC236}">
                <a16:creationId xmlns:a16="http://schemas.microsoft.com/office/drawing/2014/main" id="{9623BA73-1406-B9A5-6EF3-6EB8DD8FD005}"/>
              </a:ext>
            </a:extLst>
          </p:cNvPr>
          <p:cNvSpPr/>
          <p:nvPr/>
        </p:nvSpPr>
        <p:spPr>
          <a:xfrm>
            <a:off x="6794781" y="2226860"/>
            <a:ext cx="1077141" cy="796711"/>
          </a:xfrm>
          <a:prstGeom prst="irregularSeal2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CB88EA9-0D0F-C1C0-30F8-ED0CEB308693}"/>
              </a:ext>
            </a:extLst>
          </p:cNvPr>
          <p:cNvSpPr/>
          <p:nvPr/>
        </p:nvSpPr>
        <p:spPr>
          <a:xfrm>
            <a:off x="6933460" y="2481100"/>
            <a:ext cx="748391" cy="30982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RNG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3447CD1-5AF8-7E90-0D13-120B20BC934D}"/>
              </a:ext>
            </a:extLst>
          </p:cNvPr>
          <p:cNvGrpSpPr/>
          <p:nvPr/>
        </p:nvGrpSpPr>
        <p:grpSpPr>
          <a:xfrm>
            <a:off x="787771" y="3863273"/>
            <a:ext cx="2581412" cy="778888"/>
            <a:chOff x="6516115" y="5124736"/>
            <a:chExt cx="2581412" cy="778888"/>
          </a:xfrm>
          <a:effectLst/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B07AE2D-594E-7FD2-D102-05E66D7F59D8}"/>
                </a:ext>
              </a:extLst>
            </p:cNvPr>
            <p:cNvSpPr/>
            <p:nvPr/>
          </p:nvSpPr>
          <p:spPr>
            <a:xfrm>
              <a:off x="6516115" y="5124737"/>
              <a:ext cx="923674" cy="77888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µarch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A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08B4217C-A8C8-B62D-128C-4772BF8C1CD5}"/>
                </a:ext>
              </a:extLst>
            </p:cNvPr>
            <p:cNvSpPr/>
            <p:nvPr/>
          </p:nvSpPr>
          <p:spPr>
            <a:xfrm>
              <a:off x="8173853" y="5124736"/>
              <a:ext cx="923674" cy="778887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µarch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B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Not Equal 61">
              <a:extLst>
                <a:ext uri="{FF2B5EF4-FFF2-40B4-BE49-F238E27FC236}">
                  <a16:creationId xmlns:a16="http://schemas.microsoft.com/office/drawing/2014/main" id="{78CE58FD-BF9A-61F2-37CC-645593442462}"/>
                </a:ext>
              </a:extLst>
            </p:cNvPr>
            <p:cNvSpPr/>
            <p:nvPr/>
          </p:nvSpPr>
          <p:spPr>
            <a:xfrm>
              <a:off x="7513451" y="5333571"/>
              <a:ext cx="586740" cy="361215"/>
            </a:xfrm>
            <a:prstGeom prst="mathNotEqual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B06681-D5BC-9AEE-60BD-EBA991E0397E}"/>
              </a:ext>
            </a:extLst>
          </p:cNvPr>
          <p:cNvGrpSpPr/>
          <p:nvPr/>
        </p:nvGrpSpPr>
        <p:grpSpPr>
          <a:xfrm>
            <a:off x="814607" y="4924964"/>
            <a:ext cx="2518053" cy="1561952"/>
            <a:chOff x="10157957" y="3494558"/>
            <a:chExt cx="2518053" cy="1561952"/>
          </a:xfrm>
        </p:grpSpPr>
        <p:sp>
          <p:nvSpPr>
            <p:cNvPr id="65" name="Arrow: Striped Right 64">
              <a:extLst>
                <a:ext uri="{FF2B5EF4-FFF2-40B4-BE49-F238E27FC236}">
                  <a16:creationId xmlns:a16="http://schemas.microsoft.com/office/drawing/2014/main" id="{908C3705-247F-FF94-88F0-9B629645F218}"/>
                </a:ext>
              </a:extLst>
            </p:cNvPr>
            <p:cNvSpPr/>
            <p:nvPr/>
          </p:nvSpPr>
          <p:spPr>
            <a:xfrm rot="5400000">
              <a:off x="11146640" y="3536846"/>
              <a:ext cx="540688" cy="456111"/>
            </a:xfrm>
            <a:prstGeom prst="stripedRightArrow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58D5564-DB58-D7C9-C35B-124468AD6C89}"/>
                </a:ext>
              </a:extLst>
            </p:cNvPr>
            <p:cNvSpPr/>
            <p:nvPr/>
          </p:nvSpPr>
          <p:spPr>
            <a:xfrm>
              <a:off x="10157957" y="4197119"/>
              <a:ext cx="2518053" cy="85939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>
                  <a:solidFill>
                    <a:srgbClr val="C00000"/>
                  </a:solidFill>
                </a:rPr>
                <a:t>Unexpected Leakage in Countermeasure!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CB4F504-D2B1-CEE4-9D69-80BCC9472129}"/>
              </a:ext>
            </a:extLst>
          </p:cNvPr>
          <p:cNvGrpSpPr/>
          <p:nvPr/>
        </p:nvGrpSpPr>
        <p:grpSpPr>
          <a:xfrm>
            <a:off x="783429" y="2423793"/>
            <a:ext cx="2675675" cy="788256"/>
            <a:chOff x="6094701" y="3613841"/>
            <a:chExt cx="2675675" cy="788256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36A6AC6A-D4B0-2723-8943-9A883D4EA95F}"/>
                </a:ext>
              </a:extLst>
            </p:cNvPr>
            <p:cNvSpPr/>
            <p:nvPr/>
          </p:nvSpPr>
          <p:spPr>
            <a:xfrm>
              <a:off x="6094701" y="3619851"/>
              <a:ext cx="975819" cy="782246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Contract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A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17AA7D7D-8365-B673-D841-BF57D1CCD71C}"/>
                </a:ext>
              </a:extLst>
            </p:cNvPr>
            <p:cNvSpPr/>
            <p:nvPr/>
          </p:nvSpPr>
          <p:spPr>
            <a:xfrm>
              <a:off x="7811076" y="3613841"/>
              <a:ext cx="959300" cy="782246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Contract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B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Equals 74">
              <a:extLst>
                <a:ext uri="{FF2B5EF4-FFF2-40B4-BE49-F238E27FC236}">
                  <a16:creationId xmlns:a16="http://schemas.microsoft.com/office/drawing/2014/main" id="{6608D29F-1091-178F-E8E7-F9948EA31CB9}"/>
                </a:ext>
              </a:extLst>
            </p:cNvPr>
            <p:cNvSpPr/>
            <p:nvPr/>
          </p:nvSpPr>
          <p:spPr>
            <a:xfrm>
              <a:off x="7147428" y="3824356"/>
              <a:ext cx="586740" cy="361215"/>
            </a:xfrm>
            <a:prstGeom prst="mathEqual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7DF80F7-8238-BDF3-0885-B81416D40B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836" t="72106" b="8285"/>
          <a:stretch/>
        </p:blipFill>
        <p:spPr>
          <a:xfrm>
            <a:off x="7099467" y="5614697"/>
            <a:ext cx="4898144" cy="459840"/>
          </a:xfrm>
          <a:prstGeom prst="rect">
            <a:avLst/>
          </a:prstGeom>
        </p:spPr>
      </p:pic>
      <p:sp>
        <p:nvSpPr>
          <p:cNvPr id="11" name="Arrow: Bent 46">
            <a:extLst>
              <a:ext uri="{FF2B5EF4-FFF2-40B4-BE49-F238E27FC236}">
                <a16:creationId xmlns:a16="http://schemas.microsoft.com/office/drawing/2014/main" id="{F6E49616-1497-C65A-2462-6E5327D1EFAD}"/>
              </a:ext>
            </a:extLst>
          </p:cNvPr>
          <p:cNvSpPr/>
          <p:nvPr/>
        </p:nvSpPr>
        <p:spPr>
          <a:xfrm flipH="1">
            <a:off x="10564843" y="4980546"/>
            <a:ext cx="374039" cy="610122"/>
          </a:xfrm>
          <a:prstGeom prst="downArrow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CFD803-3DDF-0BE9-1DE8-69C50E5B7531}"/>
              </a:ext>
            </a:extLst>
          </p:cNvPr>
          <p:cNvSpPr txBox="1">
            <a:spLocks/>
          </p:cNvSpPr>
          <p:nvPr/>
        </p:nvSpPr>
        <p:spPr bwMode="gray">
          <a:xfrm>
            <a:off x="9150845" y="5435365"/>
            <a:ext cx="1360369" cy="37995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1800"/>
              <a:t>µarch trace</a:t>
            </a:r>
            <a:endParaRPr lang="en-US" sz="1800" b="1">
              <a:solidFill>
                <a:srgbClr val="288537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93DF07-3CC8-E6E1-536A-007C925A2909}"/>
              </a:ext>
            </a:extLst>
          </p:cNvPr>
          <p:cNvSpPr txBox="1">
            <a:spLocks/>
          </p:cNvSpPr>
          <p:nvPr/>
        </p:nvSpPr>
        <p:spPr bwMode="gray">
          <a:xfrm>
            <a:off x="6564199" y="5077801"/>
            <a:ext cx="1690987" cy="3896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CA" sz="1800"/>
              <a:t>Contract Trace</a:t>
            </a:r>
            <a:endParaRPr lang="en-US" sz="1800" b="1">
              <a:solidFill>
                <a:srgbClr val="2885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B22EE-197E-B646-57C3-5CEC1D375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5" y="305135"/>
            <a:ext cx="11138401" cy="879853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Challenges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390C8-3741-4460-B27D-0D914CA1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7A4AC7D-428D-2F16-8936-9EE1D49AD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406778"/>
            <a:ext cx="10746066" cy="44662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>
                <a:cs typeface="Arial" panose="020B0604020202020204"/>
              </a:rPr>
              <a:t>Moving from commercial CPUs to simulators presents some unique challenges</a:t>
            </a:r>
            <a:endParaRPr lang="en-US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>
                <a:cs typeface="Arial" panose="020B0604020202020204"/>
              </a:rPr>
              <a:t>Simulators provide access to </a:t>
            </a:r>
            <a:r>
              <a:rPr lang="en-CA" b="1" i="1">
                <a:cs typeface="Arial" panose="020B0604020202020204"/>
              </a:rPr>
              <a:t>all </a:t>
            </a:r>
            <a:r>
              <a:rPr lang="en-CA">
                <a:cs typeface="Arial" panose="020B0604020202020204"/>
              </a:rPr>
              <a:t>the microarchitectural state. </a:t>
            </a:r>
            <a:r>
              <a:rPr lang="en-CA" b="1">
                <a:cs typeface="Arial" panose="020B0604020202020204"/>
              </a:rPr>
              <a:t>What should be included in the </a:t>
            </a:r>
            <a:r>
              <a:rPr lang="en-CA" b="1" err="1">
                <a:cs typeface="Arial" panose="020B0604020202020204"/>
              </a:rPr>
              <a:t>μarch</a:t>
            </a:r>
            <a:r>
              <a:rPr lang="en-CA" b="1">
                <a:cs typeface="Arial" panose="020B0604020202020204"/>
              </a:rPr>
              <a:t> trace </a:t>
            </a:r>
            <a:r>
              <a:rPr lang="en-CA">
                <a:cs typeface="Arial" panose="020B0604020202020204"/>
              </a:rPr>
              <a:t>to capture the attacker’s observations?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>
                <a:cs typeface="Arial" panose="020B0604020202020204"/>
              </a:rPr>
              <a:t>CPU simulators are orders of magnitude slower than silicon. </a:t>
            </a:r>
            <a:r>
              <a:rPr lang="en-CA" b="1">
                <a:cs typeface="Arial" panose="020B0604020202020204"/>
              </a:rPr>
              <a:t>How can we find vulnerabilities quickly?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CA">
                <a:cs typeface="Arial" panose="020B0604020202020204"/>
              </a:rPr>
              <a:t>As the search space is large, </a:t>
            </a:r>
            <a:r>
              <a:rPr lang="en-CA" b="1">
                <a:cs typeface="Arial" panose="020B0604020202020204"/>
              </a:rPr>
              <a:t>can we improve the chance of</a:t>
            </a:r>
            <a:r>
              <a:rPr lang="en-CA">
                <a:cs typeface="Arial" panose="020B0604020202020204"/>
              </a:rPr>
              <a:t> </a:t>
            </a:r>
            <a:r>
              <a:rPr lang="en-CA" b="1">
                <a:cs typeface="Arial" panose="020B0604020202020204"/>
              </a:rPr>
              <a:t>finding vulnerabilities </a:t>
            </a:r>
            <a:r>
              <a:rPr lang="en-CA">
                <a:cs typeface="Arial" panose="020B0604020202020204"/>
              </a:rPr>
              <a:t>with randomized testing?</a:t>
            </a:r>
          </a:p>
          <a:p>
            <a:pPr>
              <a:lnSpc>
                <a:spcPct val="150000"/>
              </a:lnSpc>
            </a:pPr>
            <a:endParaRPr lang="en-CA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814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6BCD-00B2-230F-F4FD-D6B3DD5B1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9EC6-6A96-A072-FF46-964641F3E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5" y="305135"/>
            <a:ext cx="11138401" cy="879853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HOW TO PICK microarchitectural traces?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70327-0602-F270-2C51-2DAE7DBAE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9F4ED-AB7F-841F-D0EA-B48EC18C4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79" y="1452286"/>
            <a:ext cx="10733827" cy="6638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cs typeface="Arial"/>
              </a:rPr>
              <a:t>Can include the entire microarchitecture state, but this leads to “leakages” which are not exploitable in practice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990714-BF50-677C-C484-91DB6EB2B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219007" y="2611498"/>
            <a:ext cx="7803832" cy="23311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03BF4D-C92C-D669-46AB-44EB2F98D430}"/>
              </a:ext>
            </a:extLst>
          </p:cNvPr>
          <p:cNvCxnSpPr/>
          <p:nvPr/>
        </p:nvCxnSpPr>
        <p:spPr>
          <a:xfrm>
            <a:off x="2485401" y="2843146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AA185DA-F898-24DE-48EE-2E2CCDD37C99}"/>
              </a:ext>
            </a:extLst>
          </p:cNvPr>
          <p:cNvSpPr txBox="1"/>
          <p:nvPr/>
        </p:nvSpPr>
        <p:spPr>
          <a:xfrm>
            <a:off x="424132" y="2437221"/>
            <a:ext cx="17803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288537"/>
                </a:solidFill>
                <a:cs typeface="Arial"/>
              </a:rPr>
              <a:t>Easy to observe</a:t>
            </a:r>
          </a:p>
          <a:p>
            <a:pPr algn="ctr"/>
            <a:r>
              <a:rPr lang="en-US" sz="1600" b="1">
                <a:solidFill>
                  <a:srgbClr val="288537"/>
                </a:solidFill>
                <a:cs typeface="Arial"/>
              </a:rPr>
              <a:t>for an attacker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2F414-3923-E3E7-0DF9-6B9D3657157B}"/>
              </a:ext>
            </a:extLst>
          </p:cNvPr>
          <p:cNvSpPr txBox="1"/>
          <p:nvPr/>
        </p:nvSpPr>
        <p:spPr>
          <a:xfrm>
            <a:off x="10141008" y="2390568"/>
            <a:ext cx="1780372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cs typeface="Arial"/>
              </a:rPr>
              <a:t>Hard to observe for an attacker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22B225-6499-68AF-919C-FF5D40B014BF}"/>
              </a:ext>
            </a:extLst>
          </p:cNvPr>
          <p:cNvCxnSpPr>
            <a:cxnSpLocks/>
          </p:cNvCxnSpPr>
          <p:nvPr/>
        </p:nvCxnSpPr>
        <p:spPr>
          <a:xfrm>
            <a:off x="5846746" y="2843146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4C55DBD-3020-1BE4-9076-B30E4001C121}"/>
              </a:ext>
            </a:extLst>
          </p:cNvPr>
          <p:cNvSpPr txBox="1"/>
          <p:nvPr/>
        </p:nvSpPr>
        <p:spPr>
          <a:xfrm>
            <a:off x="1965532" y="3093635"/>
            <a:ext cx="9614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Cache tags</a:t>
            </a:r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89F94A-2B68-A2C7-40F5-4F33EE1D4F03}"/>
              </a:ext>
            </a:extLst>
          </p:cNvPr>
          <p:cNvCxnSpPr>
            <a:cxnSpLocks/>
          </p:cNvCxnSpPr>
          <p:nvPr/>
        </p:nvCxnSpPr>
        <p:spPr>
          <a:xfrm>
            <a:off x="3446802" y="2843146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623D218-280F-6D32-A07F-8BE1A7E414A1}"/>
              </a:ext>
            </a:extLst>
          </p:cNvPr>
          <p:cNvSpPr txBox="1"/>
          <p:nvPr/>
        </p:nvSpPr>
        <p:spPr>
          <a:xfrm>
            <a:off x="2998148" y="3101410"/>
            <a:ext cx="9614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TLB tags</a:t>
            </a:r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25D8247-1280-C267-4C5C-F1C4711AE46B}"/>
              </a:ext>
            </a:extLst>
          </p:cNvPr>
          <p:cNvCxnSpPr>
            <a:cxnSpLocks/>
          </p:cNvCxnSpPr>
          <p:nvPr/>
        </p:nvCxnSpPr>
        <p:spPr>
          <a:xfrm>
            <a:off x="4657455" y="2850920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17D654-0D6F-621B-4B1D-85D100FD179E}"/>
              </a:ext>
            </a:extLst>
          </p:cNvPr>
          <p:cNvSpPr txBox="1"/>
          <p:nvPr/>
        </p:nvSpPr>
        <p:spPr>
          <a:xfrm>
            <a:off x="5405213" y="3101409"/>
            <a:ext cx="96140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Branch predictor state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AD5212-D745-9E92-16EE-7ECF4938BD6D}"/>
              </a:ext>
            </a:extLst>
          </p:cNvPr>
          <p:cNvSpPr txBox="1"/>
          <p:nvPr/>
        </p:nvSpPr>
        <p:spPr>
          <a:xfrm>
            <a:off x="4208801" y="3109183"/>
            <a:ext cx="10397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Cache replacement state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A8553F-7328-401A-7629-5A2212908588}"/>
              </a:ext>
            </a:extLst>
          </p:cNvPr>
          <p:cNvCxnSpPr>
            <a:cxnSpLocks/>
          </p:cNvCxnSpPr>
          <p:nvPr/>
        </p:nvCxnSpPr>
        <p:spPr>
          <a:xfrm>
            <a:off x="7192708" y="2850920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752893-CE47-5F73-6ECD-44B26EE5F271}"/>
              </a:ext>
            </a:extLst>
          </p:cNvPr>
          <p:cNvSpPr txBox="1"/>
          <p:nvPr/>
        </p:nvSpPr>
        <p:spPr>
          <a:xfrm>
            <a:off x="6751175" y="3109183"/>
            <a:ext cx="9614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Arial"/>
              </a:rPr>
              <a:t>MSHR status</a:t>
            </a:r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4F90880-A35E-831D-B72A-3E6861C4A3E2}"/>
              </a:ext>
            </a:extLst>
          </p:cNvPr>
          <p:cNvCxnSpPr>
            <a:cxnSpLocks/>
          </p:cNvCxnSpPr>
          <p:nvPr/>
        </p:nvCxnSpPr>
        <p:spPr>
          <a:xfrm>
            <a:off x="8282295" y="2850920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8277959-2591-2DF5-F0CE-CB75B95DEFEB}"/>
              </a:ext>
            </a:extLst>
          </p:cNvPr>
          <p:cNvSpPr txBox="1"/>
          <p:nvPr/>
        </p:nvSpPr>
        <p:spPr>
          <a:xfrm>
            <a:off x="7840762" y="3109183"/>
            <a:ext cx="9614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Order of memory requests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3EDC0EB-6FFC-EDC4-BCA7-E88B8CB45EE6}"/>
              </a:ext>
            </a:extLst>
          </p:cNvPr>
          <p:cNvCxnSpPr>
            <a:cxnSpLocks/>
          </p:cNvCxnSpPr>
          <p:nvPr/>
        </p:nvCxnSpPr>
        <p:spPr>
          <a:xfrm>
            <a:off x="9421733" y="2843143"/>
            <a:ext cx="0" cy="320468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283E58D-67C1-FF52-C2BA-821A027D9F95}"/>
              </a:ext>
            </a:extLst>
          </p:cNvPr>
          <p:cNvSpPr txBox="1"/>
          <p:nvPr/>
        </p:nvSpPr>
        <p:spPr>
          <a:xfrm>
            <a:off x="8980200" y="3074883"/>
            <a:ext cx="103973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Register file contents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E6707294-ADD8-F579-8ABC-8F608507221D}"/>
              </a:ext>
            </a:extLst>
          </p:cNvPr>
          <p:cNvSpPr txBox="1">
            <a:spLocks/>
          </p:cNvSpPr>
          <p:nvPr/>
        </p:nvSpPr>
        <p:spPr bwMode="gray">
          <a:xfrm>
            <a:off x="490764" y="3961833"/>
            <a:ext cx="10733827" cy="14682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cs typeface="Arial"/>
              </a:rPr>
              <a:t>Final </a:t>
            </a:r>
            <a:r>
              <a:rPr lang="en-US" sz="2400" b="1">
                <a:solidFill>
                  <a:srgbClr val="288537"/>
                </a:solidFill>
                <a:cs typeface="Arial"/>
              </a:rPr>
              <a:t>Cache + TLB Tags </a:t>
            </a:r>
            <a:r>
              <a:rPr lang="en-US" sz="2400">
                <a:cs typeface="Arial"/>
              </a:rPr>
              <a:t>in the </a:t>
            </a:r>
            <a:r>
              <a:rPr lang="en-CA" sz="2400" err="1">
                <a:cs typeface="Arial" panose="020B0604020202020204"/>
              </a:rPr>
              <a:t>μarch</a:t>
            </a:r>
            <a:r>
              <a:rPr lang="en-CA" sz="2400">
                <a:cs typeface="Arial" panose="020B0604020202020204"/>
              </a:rPr>
              <a:t> trace </a:t>
            </a:r>
            <a:r>
              <a:rPr lang="en-US" sz="2400">
                <a:cs typeface="Arial"/>
              </a:rPr>
              <a:t>are sufficient to find a large proportion (~80%) of leakages in a simulated CPU; many defenses also only mitigate these channels.</a:t>
            </a:r>
          </a:p>
          <a:p>
            <a:r>
              <a:rPr lang="en-US" sz="2400">
                <a:cs typeface="Arial"/>
              </a:rPr>
              <a:t>Other </a:t>
            </a:r>
            <a:r>
              <a:rPr lang="en-CA" sz="2400" err="1">
                <a:cs typeface="Arial" panose="020B0604020202020204"/>
              </a:rPr>
              <a:t>μarch</a:t>
            </a:r>
            <a:r>
              <a:rPr lang="en-CA" sz="2400">
                <a:cs typeface="Arial" panose="020B0604020202020204"/>
              </a:rPr>
              <a:t> state (BP state or sequence of memory requests) can be added to find additional leakages with some impact to speed</a:t>
            </a:r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93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20" grpId="0"/>
      <p:bldP spid="22" grpId="0"/>
      <p:bldP spid="23" grpId="0"/>
      <p:bldP spid="25" grpId="0"/>
      <p:bldP spid="27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with red and green squares&#10;&#10;AI-generated content may be incorrect.">
            <a:extLst>
              <a:ext uri="{FF2B5EF4-FFF2-40B4-BE49-F238E27FC236}">
                <a16:creationId xmlns:a16="http://schemas.microsoft.com/office/drawing/2014/main" id="{6F241A95-1CAF-C2A7-C107-43C23139A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093" y="1418215"/>
            <a:ext cx="4944491" cy="30725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8C94DF-A7B1-8B61-0CFA-2D89EB5C7593}"/>
              </a:ext>
            </a:extLst>
          </p:cNvPr>
          <p:cNvSpPr/>
          <p:nvPr/>
        </p:nvSpPr>
        <p:spPr>
          <a:xfrm>
            <a:off x="6574658" y="1138968"/>
            <a:ext cx="4863968" cy="879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9BE99-4172-EBF6-EAAC-220AD1F07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addressing Slow TESTING speed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66CE-AECE-0BC1-132A-132E9EA76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89" y="1230970"/>
            <a:ext cx="6390504" cy="46642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>
                <a:cs typeface="Arial" panose="020B0604020202020204"/>
              </a:rPr>
              <a:t>Naively, gem5 runs one executable and then exits.</a:t>
            </a:r>
            <a:endParaRPr lang="en-US"/>
          </a:p>
          <a:p>
            <a:pPr marL="342900" indent="-342900"/>
            <a:r>
              <a:rPr lang="en-US" b="1">
                <a:cs typeface="Arial" panose="020B0604020202020204"/>
              </a:rPr>
              <a:t>Problem</a:t>
            </a:r>
            <a:r>
              <a:rPr lang="en-US">
                <a:cs typeface="Arial" panose="020B0604020202020204"/>
              </a:rPr>
              <a:t>: gem5's startup time (~1 second) dominates compared to simulation time (~0.1s).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6C6BF0-9EF8-CB9F-2967-3D87F4B1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3BAA5B-0C6A-D838-0B4B-B1AE3E4B4163}"/>
              </a:ext>
            </a:extLst>
          </p:cNvPr>
          <p:cNvSpPr/>
          <p:nvPr/>
        </p:nvSpPr>
        <p:spPr>
          <a:xfrm>
            <a:off x="9861225" y="2669269"/>
            <a:ext cx="79177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288537"/>
                </a:solidFill>
                <a:cs typeface="Arial"/>
              </a:rPr>
              <a:t>12x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F12A60-F25F-F39C-A516-860B9691FCD0}"/>
              </a:ext>
            </a:extLst>
          </p:cNvPr>
          <p:cNvSpPr txBox="1"/>
          <p:nvPr/>
        </p:nvSpPr>
        <p:spPr>
          <a:xfrm>
            <a:off x="7505645" y="1105743"/>
            <a:ext cx="300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Avg. Time per Test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064371-AD11-D42D-6029-F6A459E9BC91}"/>
              </a:ext>
            </a:extLst>
          </p:cNvPr>
          <p:cNvSpPr/>
          <p:nvPr/>
        </p:nvSpPr>
        <p:spPr>
          <a:xfrm>
            <a:off x="7045473" y="1705797"/>
            <a:ext cx="278116" cy="185828"/>
          </a:xfrm>
          <a:prstGeom prst="rect">
            <a:avLst/>
          </a:prstGeom>
          <a:solidFill>
            <a:srgbClr val="E318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77125F-5891-E5CC-B6AD-EC911299BBFD}"/>
              </a:ext>
            </a:extLst>
          </p:cNvPr>
          <p:cNvSpPr txBox="1"/>
          <p:nvPr/>
        </p:nvSpPr>
        <p:spPr>
          <a:xfrm>
            <a:off x="7303746" y="1608971"/>
            <a:ext cx="300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gem5 startup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D2D19D-F2C0-13C0-972E-90DDA230468B}"/>
              </a:ext>
            </a:extLst>
          </p:cNvPr>
          <p:cNvSpPr txBox="1"/>
          <p:nvPr/>
        </p:nvSpPr>
        <p:spPr>
          <a:xfrm>
            <a:off x="9050531" y="1626606"/>
            <a:ext cx="1222300" cy="34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simulation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3938B8-C6C8-D3ED-4D8F-F1D6558C5C4B}"/>
              </a:ext>
            </a:extLst>
          </p:cNvPr>
          <p:cNvSpPr/>
          <p:nvPr/>
        </p:nvSpPr>
        <p:spPr>
          <a:xfrm>
            <a:off x="8781728" y="1706798"/>
            <a:ext cx="278116" cy="185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6A50B-03CD-3CF5-5BAA-772B69C43799}"/>
              </a:ext>
            </a:extLst>
          </p:cNvPr>
          <p:cNvSpPr txBox="1"/>
          <p:nvPr/>
        </p:nvSpPr>
        <p:spPr>
          <a:xfrm>
            <a:off x="10507638" y="1618199"/>
            <a:ext cx="1222300" cy="34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49F27-F84E-FBC3-7D92-025993A5A201}"/>
              </a:ext>
            </a:extLst>
          </p:cNvPr>
          <p:cNvSpPr/>
          <p:nvPr/>
        </p:nvSpPr>
        <p:spPr>
          <a:xfrm>
            <a:off x="10223424" y="1705797"/>
            <a:ext cx="274320" cy="1858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22746-25F7-8E4C-3FFD-80E1C2B0D531}"/>
              </a:ext>
            </a:extLst>
          </p:cNvPr>
          <p:cNvSpPr txBox="1"/>
          <p:nvPr/>
        </p:nvSpPr>
        <p:spPr>
          <a:xfrm rot="16200000">
            <a:off x="5913143" y="2952516"/>
            <a:ext cx="20122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Time (seconds)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5C19D9-A4B4-88FD-A8E5-81334B49469D}"/>
              </a:ext>
            </a:extLst>
          </p:cNvPr>
          <p:cNvSpPr txBox="1"/>
          <p:nvPr/>
        </p:nvSpPr>
        <p:spPr>
          <a:xfrm>
            <a:off x="1055247" y="5092133"/>
            <a:ext cx="9757756" cy="984885"/>
          </a:xfrm>
          <a:prstGeom prst="rect">
            <a:avLst/>
          </a:prstGeom>
          <a:solidFill>
            <a:schemeClr val="accent4"/>
          </a:solidFill>
          <a:ln w="25400">
            <a:solidFill>
              <a:srgbClr val="288537"/>
            </a:solidFill>
          </a:ln>
        </p:spPr>
        <p:txBody>
          <a:bodyPr wrap="square" lIns="274320" tIns="182880" bIns="182880" rtlCol="0">
            <a:spAutoFit/>
          </a:bodyPr>
          <a:lstStyle/>
          <a:p>
            <a:pPr marL="342900" indent="-342900" algn="ctr">
              <a:buFont typeface="Arial,Sans-Serif" panose="020B0604020202020204" pitchFamily="34" charset="0"/>
            </a:pPr>
            <a:r>
              <a:rPr lang="en-US" sz="2000" b="1">
                <a:cs typeface="Arial"/>
              </a:rPr>
              <a:t>Result:</a:t>
            </a:r>
            <a:r>
              <a:rPr lang="en-US" sz="2000" b="1">
                <a:solidFill>
                  <a:srgbClr val="288537"/>
                </a:solidFill>
                <a:cs typeface="Arial"/>
              </a:rPr>
              <a:t> </a:t>
            </a:r>
            <a:r>
              <a:rPr lang="en-US" sz="2000">
                <a:cs typeface="Arial"/>
              </a:rPr>
              <a:t>Reduces average time per test case from </a:t>
            </a:r>
            <a:r>
              <a:rPr lang="en-US" sz="2000" b="1">
                <a:solidFill>
                  <a:srgbClr val="288537"/>
                </a:solidFill>
                <a:cs typeface="Arial"/>
              </a:rPr>
              <a:t>1.1s to 0.09s  (12x speedup);</a:t>
            </a:r>
          </a:p>
          <a:p>
            <a:pPr marL="342900" indent="-342900" algn="ctr">
              <a:buFont typeface="Arial,Sans-Serif" panose="020B0604020202020204" pitchFamily="34" charset="0"/>
            </a:pPr>
            <a:r>
              <a:rPr lang="en-US" sz="2000" b="1">
                <a:solidFill>
                  <a:srgbClr val="288537"/>
                </a:solidFill>
                <a:cs typeface="Arial"/>
              </a:rPr>
              <a:t>1.7x increase in violations </a:t>
            </a:r>
            <a:r>
              <a:rPr lang="en-US" sz="2000">
                <a:solidFill>
                  <a:srgbClr val="000000"/>
                </a:solidFill>
                <a:cs typeface="Arial"/>
              </a:rPr>
              <a:t>due to increased diversity of </a:t>
            </a:r>
            <a:r>
              <a:rPr lang="en-US" sz="2000" err="1">
                <a:solidFill>
                  <a:srgbClr val="000000"/>
                </a:solidFill>
                <a:cs typeface="Arial"/>
              </a:rPr>
              <a:t>μarch</a:t>
            </a:r>
            <a:r>
              <a:rPr lang="en-US" sz="2000">
                <a:solidFill>
                  <a:srgbClr val="000000"/>
                </a:solidFill>
                <a:cs typeface="Arial"/>
              </a:rPr>
              <a:t> states</a:t>
            </a:r>
            <a:endParaRPr lang="en-US" sz="2000">
              <a:cs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D1E844C-59C2-4BC6-261F-F634C82FE309}"/>
              </a:ext>
            </a:extLst>
          </p:cNvPr>
          <p:cNvCxnSpPr>
            <a:cxnSpLocks/>
          </p:cNvCxnSpPr>
          <p:nvPr/>
        </p:nvCxnSpPr>
        <p:spPr>
          <a:xfrm>
            <a:off x="9776194" y="2687752"/>
            <a:ext cx="731444" cy="8122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50AF626-648F-4705-B728-6F98469E598F}"/>
              </a:ext>
            </a:extLst>
          </p:cNvPr>
          <p:cNvSpPr/>
          <p:nvPr/>
        </p:nvSpPr>
        <p:spPr>
          <a:xfrm>
            <a:off x="11134910" y="3768740"/>
            <a:ext cx="441839" cy="344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592223-DBEC-1252-F763-C5B279C999FE}"/>
              </a:ext>
            </a:extLst>
          </p:cNvPr>
          <p:cNvSpPr txBox="1"/>
          <p:nvPr/>
        </p:nvSpPr>
        <p:spPr>
          <a:xfrm>
            <a:off x="8558635" y="2036456"/>
            <a:ext cx="73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1.1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700A95-0EC9-E796-6386-7C08F8B05012}"/>
              </a:ext>
            </a:extLst>
          </p:cNvPr>
          <p:cNvSpPr txBox="1"/>
          <p:nvPr/>
        </p:nvSpPr>
        <p:spPr>
          <a:xfrm>
            <a:off x="10284167" y="3593012"/>
            <a:ext cx="1062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0.09 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32ADCCF-5644-D39A-4F17-F46C4B3234DA}"/>
              </a:ext>
            </a:extLst>
          </p:cNvPr>
          <p:cNvSpPr/>
          <p:nvPr/>
        </p:nvSpPr>
        <p:spPr>
          <a:xfrm>
            <a:off x="9732546" y="2084456"/>
            <a:ext cx="2460684" cy="24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CF2261-5AD1-D488-B48A-A3B5016A6313}"/>
              </a:ext>
            </a:extLst>
          </p:cNvPr>
          <p:cNvSpPr txBox="1"/>
          <p:nvPr/>
        </p:nvSpPr>
        <p:spPr>
          <a:xfrm>
            <a:off x="669471" y="4588329"/>
            <a:ext cx="107646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Arial"/>
              </a:rPr>
              <a:t>Solution:</a:t>
            </a:r>
            <a:r>
              <a:rPr lang="en-US" sz="2000">
                <a:cs typeface="Arial"/>
              </a:rPr>
              <a:t> An </a:t>
            </a:r>
            <a:r>
              <a:rPr lang="en-US" sz="2000" b="1">
                <a:cs typeface="Arial"/>
              </a:rPr>
              <a:t>Optimized</a:t>
            </a:r>
            <a:r>
              <a:rPr lang="en-US" sz="2000">
                <a:cs typeface="Arial"/>
              </a:rPr>
              <a:t> framework that can run multiple inputs </a:t>
            </a:r>
            <a:r>
              <a:rPr lang="en-US" sz="2000" b="1">
                <a:cs typeface="Arial"/>
              </a:rPr>
              <a:t>without restarting</a:t>
            </a:r>
            <a:r>
              <a:rPr lang="en-US" sz="2000">
                <a:cs typeface="Arial"/>
              </a:rPr>
              <a:t> gem5</a:t>
            </a:r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8DB7CBC-F588-81F2-3150-5FC4EF395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43" y="2398294"/>
            <a:ext cx="6572963" cy="21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8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FD140-61AC-15AE-04AD-5F69FFFA6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iagram of a procedure&#10;&#10;AI-generated content may be incorrect.">
            <a:extLst>
              <a:ext uri="{FF2B5EF4-FFF2-40B4-BE49-F238E27FC236}">
                <a16:creationId xmlns:a16="http://schemas.microsoft.com/office/drawing/2014/main" id="{15B518FE-378F-ABBA-C9AA-01BC6859B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47" y="2500495"/>
            <a:ext cx="4726841" cy="2593702"/>
          </a:xfrm>
          <a:prstGeom prst="rect">
            <a:avLst/>
          </a:prstGeom>
        </p:spPr>
      </p:pic>
      <p:pic>
        <p:nvPicPr>
          <p:cNvPr id="8" name="Picture 7" descr="A graph with red and green squares&#10;&#10;AI-generated content may be incorrect.">
            <a:extLst>
              <a:ext uri="{FF2B5EF4-FFF2-40B4-BE49-F238E27FC236}">
                <a16:creationId xmlns:a16="http://schemas.microsoft.com/office/drawing/2014/main" id="{9EA17EC0-4D6B-810B-CEFD-94FAC94B7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093" y="1892709"/>
            <a:ext cx="4944491" cy="30725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512D75-349D-0DAB-A84D-33E79A5FBD9F}"/>
              </a:ext>
            </a:extLst>
          </p:cNvPr>
          <p:cNvSpPr/>
          <p:nvPr/>
        </p:nvSpPr>
        <p:spPr>
          <a:xfrm>
            <a:off x="6574658" y="1613462"/>
            <a:ext cx="4863968" cy="879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C49F7-2ADE-D6AA-CA6F-9FF24C81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addressing Slow TESTING speed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00119-FEBC-ABD3-D387-075FE496A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89" y="1230971"/>
            <a:ext cx="6390504" cy="1456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US" b="1">
                <a:cs typeface="Arial" panose="020B0604020202020204"/>
              </a:rPr>
              <a:t>Problem</a:t>
            </a:r>
            <a:r>
              <a:rPr lang="en-US">
                <a:cs typeface="Arial" panose="020B0604020202020204"/>
              </a:rPr>
              <a:t>: gem5's startup time (~1 second) dominates compared to simulation time (~0.1s).</a:t>
            </a:r>
          </a:p>
          <a:p>
            <a:pPr marL="342900" indent="-342900"/>
            <a:r>
              <a:rPr lang="en-US" sz="2000" b="1">
                <a:cs typeface="Arial"/>
              </a:rPr>
              <a:t>Solution:</a:t>
            </a:r>
            <a:r>
              <a:rPr lang="en-US" sz="2000">
                <a:cs typeface="Arial"/>
              </a:rPr>
              <a:t> An </a:t>
            </a:r>
            <a:r>
              <a:rPr lang="en-US" sz="2000" b="1">
                <a:cs typeface="Arial"/>
              </a:rPr>
              <a:t>Optimized</a:t>
            </a:r>
            <a:r>
              <a:rPr lang="en-US" sz="2000">
                <a:cs typeface="Arial"/>
              </a:rPr>
              <a:t> framework that can run multiple inputs </a:t>
            </a:r>
            <a:r>
              <a:rPr lang="en-US" sz="2000" b="1">
                <a:cs typeface="Arial"/>
              </a:rPr>
              <a:t>without restarting</a:t>
            </a:r>
            <a:r>
              <a:rPr lang="en-US" sz="2000">
                <a:cs typeface="Arial"/>
              </a:rPr>
              <a:t> gem5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en-US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06D44-3D3C-2E56-1479-B10EF256F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06EA75-FE07-F41B-5FE3-F7ADF6173630}"/>
              </a:ext>
            </a:extLst>
          </p:cNvPr>
          <p:cNvSpPr/>
          <p:nvPr/>
        </p:nvSpPr>
        <p:spPr>
          <a:xfrm>
            <a:off x="9861225" y="3143763"/>
            <a:ext cx="791775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>
                <a:solidFill>
                  <a:srgbClr val="288537"/>
                </a:solidFill>
                <a:cs typeface="Arial"/>
              </a:rPr>
              <a:t>12x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4BD38-6902-6BF1-E12D-ACD8BE57B23E}"/>
              </a:ext>
            </a:extLst>
          </p:cNvPr>
          <p:cNvSpPr txBox="1"/>
          <p:nvPr/>
        </p:nvSpPr>
        <p:spPr>
          <a:xfrm>
            <a:off x="7505645" y="1580237"/>
            <a:ext cx="3001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Avg. Time per Test Case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F57FE-94E1-0277-9AE2-67E7569ACB78}"/>
              </a:ext>
            </a:extLst>
          </p:cNvPr>
          <p:cNvSpPr/>
          <p:nvPr/>
        </p:nvSpPr>
        <p:spPr>
          <a:xfrm>
            <a:off x="7045473" y="2180291"/>
            <a:ext cx="278116" cy="185828"/>
          </a:xfrm>
          <a:prstGeom prst="rect">
            <a:avLst/>
          </a:prstGeom>
          <a:solidFill>
            <a:srgbClr val="E3183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5D8B2-0842-988E-EEEB-87A9FB9F9339}"/>
              </a:ext>
            </a:extLst>
          </p:cNvPr>
          <p:cNvSpPr txBox="1"/>
          <p:nvPr/>
        </p:nvSpPr>
        <p:spPr>
          <a:xfrm>
            <a:off x="7303746" y="2083465"/>
            <a:ext cx="3001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gem5 startup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39802B-81D8-4C42-D728-376BFB71E6EA}"/>
              </a:ext>
            </a:extLst>
          </p:cNvPr>
          <p:cNvSpPr txBox="1"/>
          <p:nvPr/>
        </p:nvSpPr>
        <p:spPr>
          <a:xfrm>
            <a:off x="9050531" y="2101100"/>
            <a:ext cx="1222300" cy="34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simulation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289A98-213C-DE6E-5CF5-D931CE217FD2}"/>
              </a:ext>
            </a:extLst>
          </p:cNvPr>
          <p:cNvSpPr/>
          <p:nvPr/>
        </p:nvSpPr>
        <p:spPr>
          <a:xfrm>
            <a:off x="8781728" y="2181292"/>
            <a:ext cx="278116" cy="185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A35BC-8332-1100-E425-E5640D9EEACC}"/>
              </a:ext>
            </a:extLst>
          </p:cNvPr>
          <p:cNvSpPr txBox="1"/>
          <p:nvPr/>
        </p:nvSpPr>
        <p:spPr>
          <a:xfrm>
            <a:off x="10507638" y="2092693"/>
            <a:ext cx="1222300" cy="344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other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DD64F4-4C9A-DC32-2A44-966E85C7B69A}"/>
              </a:ext>
            </a:extLst>
          </p:cNvPr>
          <p:cNvSpPr/>
          <p:nvPr/>
        </p:nvSpPr>
        <p:spPr>
          <a:xfrm>
            <a:off x="10223424" y="2180291"/>
            <a:ext cx="274320" cy="18582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879C3C-3ECC-E255-A5E9-0127AA7097C1}"/>
              </a:ext>
            </a:extLst>
          </p:cNvPr>
          <p:cNvSpPr txBox="1"/>
          <p:nvPr/>
        </p:nvSpPr>
        <p:spPr>
          <a:xfrm rot="16200000">
            <a:off x="5913143" y="3427010"/>
            <a:ext cx="20122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Time (seconds)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0202D0-5DD0-26B6-5AF1-EBC9C857260B}"/>
              </a:ext>
            </a:extLst>
          </p:cNvPr>
          <p:cNvSpPr txBox="1"/>
          <p:nvPr/>
        </p:nvSpPr>
        <p:spPr>
          <a:xfrm>
            <a:off x="654518" y="5213997"/>
            <a:ext cx="10464270" cy="984885"/>
          </a:xfrm>
          <a:prstGeom prst="rect">
            <a:avLst/>
          </a:prstGeom>
          <a:solidFill>
            <a:schemeClr val="accent4"/>
          </a:solidFill>
          <a:ln w="25400">
            <a:solidFill>
              <a:srgbClr val="288537"/>
            </a:solidFill>
          </a:ln>
        </p:spPr>
        <p:txBody>
          <a:bodyPr wrap="square" lIns="274320" tIns="182880" bIns="182880" rtlCol="0">
            <a:spAutoFit/>
          </a:bodyPr>
          <a:lstStyle/>
          <a:p>
            <a:pPr marL="342900" indent="-342900" algn="ctr">
              <a:buFont typeface="Arial,Sans-Serif" panose="020B0604020202020204" pitchFamily="34" charset="0"/>
            </a:pPr>
            <a:r>
              <a:rPr lang="en-US" sz="2000" b="1">
                <a:cs typeface="Arial"/>
              </a:rPr>
              <a:t>Result:</a:t>
            </a:r>
            <a:r>
              <a:rPr lang="en-US" sz="2000" b="1">
                <a:solidFill>
                  <a:srgbClr val="288537"/>
                </a:solidFill>
                <a:cs typeface="Arial"/>
              </a:rPr>
              <a:t> </a:t>
            </a:r>
            <a:r>
              <a:rPr lang="en-US" sz="2000">
                <a:cs typeface="Arial"/>
              </a:rPr>
              <a:t>Reduces average time per test case from </a:t>
            </a:r>
            <a:r>
              <a:rPr lang="en-US" sz="2000" b="1">
                <a:solidFill>
                  <a:srgbClr val="288537"/>
                </a:solidFill>
                <a:cs typeface="Arial"/>
              </a:rPr>
              <a:t>1.1s to 0.09s  (12x speedup);</a:t>
            </a:r>
          </a:p>
          <a:p>
            <a:pPr marL="342900" indent="-342900" algn="ctr">
              <a:buFont typeface="Arial,Sans-Serif" panose="020B0604020202020204" pitchFamily="34" charset="0"/>
            </a:pPr>
            <a:r>
              <a:rPr lang="en-US" sz="2000" b="1">
                <a:solidFill>
                  <a:srgbClr val="288537"/>
                </a:solidFill>
                <a:cs typeface="Arial"/>
              </a:rPr>
              <a:t>1.7x increase in violations </a:t>
            </a:r>
            <a:r>
              <a:rPr lang="en-US" sz="2000">
                <a:solidFill>
                  <a:srgbClr val="000000"/>
                </a:solidFill>
                <a:cs typeface="Arial"/>
              </a:rPr>
              <a:t>due to increased diversity of </a:t>
            </a:r>
            <a:r>
              <a:rPr lang="en-US" sz="2000" err="1">
                <a:solidFill>
                  <a:srgbClr val="000000"/>
                </a:solidFill>
                <a:cs typeface="Arial"/>
              </a:rPr>
              <a:t>μarch</a:t>
            </a:r>
            <a:r>
              <a:rPr lang="en-US" sz="2000">
                <a:solidFill>
                  <a:srgbClr val="000000"/>
                </a:solidFill>
                <a:cs typeface="Arial"/>
              </a:rPr>
              <a:t> states</a:t>
            </a:r>
            <a:endParaRPr lang="en-US" sz="2000">
              <a:cs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4413E4C-4E06-47C1-C0F7-EBB085070833}"/>
              </a:ext>
            </a:extLst>
          </p:cNvPr>
          <p:cNvCxnSpPr>
            <a:cxnSpLocks/>
          </p:cNvCxnSpPr>
          <p:nvPr/>
        </p:nvCxnSpPr>
        <p:spPr>
          <a:xfrm>
            <a:off x="9776194" y="3162246"/>
            <a:ext cx="731444" cy="81224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69BC745-54DA-337E-3D5C-38565FFE3949}"/>
              </a:ext>
            </a:extLst>
          </p:cNvPr>
          <p:cNvSpPr/>
          <p:nvPr/>
        </p:nvSpPr>
        <p:spPr>
          <a:xfrm>
            <a:off x="11134910" y="4243234"/>
            <a:ext cx="441839" cy="344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D59808-3C62-9935-7974-3D5365B2DD1C}"/>
              </a:ext>
            </a:extLst>
          </p:cNvPr>
          <p:cNvSpPr txBox="1"/>
          <p:nvPr/>
        </p:nvSpPr>
        <p:spPr>
          <a:xfrm>
            <a:off x="8558635" y="2510950"/>
            <a:ext cx="73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1.1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6197DC-1D66-9027-F068-9D6F2D748C5C}"/>
              </a:ext>
            </a:extLst>
          </p:cNvPr>
          <p:cNvSpPr txBox="1"/>
          <p:nvPr/>
        </p:nvSpPr>
        <p:spPr>
          <a:xfrm>
            <a:off x="10284167" y="4067506"/>
            <a:ext cx="1062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0.09 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ED12EF-5E72-D5B3-E32E-3D2FD0558037}"/>
              </a:ext>
            </a:extLst>
          </p:cNvPr>
          <p:cNvSpPr/>
          <p:nvPr/>
        </p:nvSpPr>
        <p:spPr>
          <a:xfrm>
            <a:off x="9732546" y="2558950"/>
            <a:ext cx="2460684" cy="2419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B142-53A6-5E76-30E5-ADF722FE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305135"/>
            <a:ext cx="9981074" cy="879853"/>
          </a:xfrm>
        </p:spPr>
        <p:txBody>
          <a:bodyPr>
            <a:normAutofit/>
          </a:bodyPr>
          <a:lstStyle/>
          <a:p>
            <a:r>
              <a:rPr lang="en-US">
                <a:cs typeface="Arial"/>
              </a:rPr>
              <a:t>Leakage amplification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83C17-D141-AB36-44C3-8A36F1CFE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452286"/>
            <a:ext cx="11288244" cy="45944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cs typeface="Arial" panose="020B0604020202020204"/>
              </a:rPr>
              <a:t>Problem</a:t>
            </a:r>
            <a:r>
              <a:rPr lang="en-US" sz="2400">
                <a:cs typeface="Arial" panose="020B0604020202020204"/>
              </a:rPr>
              <a:t>: With randomized testing, some vulnerabilities can be hard to find. 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sz="2400" b="1">
                <a:cs typeface="Arial" panose="020B0604020202020204"/>
              </a:rPr>
              <a:t>Insight: </a:t>
            </a:r>
            <a:r>
              <a:rPr lang="en-US" sz="2400">
                <a:cs typeface="Arial" panose="020B0604020202020204"/>
              </a:rPr>
              <a:t>Side-channel requires </a:t>
            </a:r>
            <a:r>
              <a:rPr lang="en-CA" sz="2400" err="1">
                <a:cs typeface="Arial" panose="020B0604020202020204"/>
              </a:rPr>
              <a:t>μarch</a:t>
            </a:r>
            <a:r>
              <a:rPr lang="en-CA" sz="2400">
                <a:cs typeface="Arial" panose="020B0604020202020204"/>
              </a:rPr>
              <a:t> </a:t>
            </a:r>
            <a:r>
              <a:rPr lang="en-US" sz="2400">
                <a:cs typeface="Arial" panose="020B0604020202020204"/>
              </a:rPr>
              <a:t>contention</a:t>
            </a:r>
            <a:r>
              <a:rPr lang="en-US" sz="2400" b="1">
                <a:cs typeface="Arial" panose="020B0604020202020204"/>
              </a:rPr>
              <a:t> </a:t>
            </a:r>
            <a:r>
              <a:rPr lang="en-US" sz="2400">
                <a:cs typeface="Arial" panose="020B0604020202020204"/>
                <a:sym typeface="Wingdings" pitchFamily="2" charset="2"/>
              </a:rPr>
              <a:t>→ </a:t>
            </a:r>
            <a:r>
              <a:rPr lang="en-US" sz="2400" b="1">
                <a:solidFill>
                  <a:srgbClr val="288537"/>
                </a:solidFill>
                <a:cs typeface="Arial" panose="020B0604020202020204"/>
              </a:rPr>
              <a:t>decrease </a:t>
            </a:r>
            <a:r>
              <a:rPr lang="en-CA" sz="2400" b="1" err="1">
                <a:solidFill>
                  <a:srgbClr val="288537"/>
                </a:solidFill>
                <a:cs typeface="Arial" panose="020B0604020202020204"/>
              </a:rPr>
              <a:t>μarch</a:t>
            </a:r>
            <a:r>
              <a:rPr lang="en-CA" sz="2400" b="1">
                <a:solidFill>
                  <a:srgbClr val="288537"/>
                </a:solidFill>
                <a:cs typeface="Arial" panose="020B0604020202020204"/>
              </a:rPr>
              <a:t> </a:t>
            </a:r>
            <a:r>
              <a:rPr lang="en-US" sz="2400" b="1">
                <a:solidFill>
                  <a:srgbClr val="288537"/>
                </a:solidFill>
                <a:cs typeface="Arial" panose="020B0604020202020204"/>
              </a:rPr>
              <a:t>structure sizes to increase </a:t>
            </a:r>
            <a:r>
              <a:rPr lang="en-CA" sz="2400" b="1" err="1">
                <a:solidFill>
                  <a:srgbClr val="288537"/>
                </a:solidFill>
                <a:cs typeface="Arial" panose="020B0604020202020204"/>
              </a:rPr>
              <a:t>μarch</a:t>
            </a:r>
            <a:r>
              <a:rPr lang="en-CA" sz="2400" b="1">
                <a:solidFill>
                  <a:srgbClr val="288537"/>
                </a:solidFill>
                <a:cs typeface="Arial" panose="020B0604020202020204"/>
              </a:rPr>
              <a:t> </a:t>
            </a:r>
            <a:r>
              <a:rPr lang="en-US" sz="2400" b="1">
                <a:solidFill>
                  <a:srgbClr val="288537"/>
                </a:solidFill>
                <a:cs typeface="Arial" panose="020B0604020202020204"/>
              </a:rPr>
              <a:t>contention</a:t>
            </a:r>
            <a:r>
              <a:rPr lang="en-US" sz="2400" b="1">
                <a:cs typeface="Arial" panose="020B0604020202020204"/>
              </a:rPr>
              <a:t> </a:t>
            </a:r>
            <a:r>
              <a:rPr lang="en-US" sz="2400">
                <a:cs typeface="Arial" panose="020B0604020202020204"/>
              </a:rPr>
              <a:t>in tests</a:t>
            </a:r>
          </a:p>
          <a:p>
            <a:pPr lvl="1">
              <a:lnSpc>
                <a:spcPct val="150000"/>
              </a:lnSpc>
            </a:pPr>
            <a:r>
              <a:rPr lang="en-US" sz="2200">
                <a:cs typeface="Arial" panose="020B0604020202020204"/>
              </a:rPr>
              <a:t>Higher chance of a vulnerability surfacing in limited number of short tests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>
              <a:cs typeface="Arial" panose="020B060402020202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C0C90-68C4-6052-2856-366A212D6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54FF19-E3CA-0161-5BD0-9440D07D8AFB}"/>
              </a:ext>
            </a:extLst>
          </p:cNvPr>
          <p:cNvSpPr txBox="1"/>
          <p:nvPr/>
        </p:nvSpPr>
        <p:spPr>
          <a:xfrm>
            <a:off x="871698" y="4365365"/>
            <a:ext cx="10029384" cy="1322221"/>
          </a:xfrm>
          <a:prstGeom prst="rect">
            <a:avLst/>
          </a:prstGeom>
          <a:solidFill>
            <a:schemeClr val="accent4"/>
          </a:solidFill>
          <a:ln w="25400">
            <a:solidFill>
              <a:srgbClr val="288537"/>
            </a:solidFill>
          </a:ln>
        </p:spPr>
        <p:txBody>
          <a:bodyPr wrap="square" lIns="274320" tIns="182880" bIns="18288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cs typeface="Arial" panose="020B0604020202020204"/>
              </a:rPr>
              <a:t>Result: </a:t>
            </a:r>
            <a:r>
              <a:rPr lang="en-US" sz="2200">
                <a:cs typeface="Arial" panose="020B0604020202020204"/>
              </a:rPr>
              <a:t>For one of the defenses tested, </a:t>
            </a:r>
            <a:r>
              <a:rPr lang="en-US" sz="2200" err="1">
                <a:cs typeface="Arial" panose="020B0604020202020204"/>
              </a:rPr>
              <a:t>InvisiSpec</a:t>
            </a:r>
            <a:r>
              <a:rPr lang="en-US" sz="2200">
                <a:cs typeface="Arial" panose="020B0604020202020204"/>
              </a:rPr>
              <a:t>, 256 MSHRs → 2 MSHRs resulted in </a:t>
            </a:r>
            <a:r>
              <a:rPr lang="en-US" sz="2200" b="1">
                <a:solidFill>
                  <a:srgbClr val="288537"/>
                </a:solidFill>
                <a:cs typeface="Arial" panose="020B0604020202020204"/>
              </a:rPr>
              <a:t>0 violations in 20 minutes → 1+ violations per minute</a:t>
            </a:r>
            <a:endParaRPr lang="en-US" sz="220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752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90338-4563-7B75-1A40-24072115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Results: Systematic TESTING campaign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DA5CF0-4A4A-D5E8-F177-54DEF71E9B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673516"/>
              </p:ext>
            </p:extLst>
          </p:nvPr>
        </p:nvGraphicFramePr>
        <p:xfrm>
          <a:off x="1227359" y="2342072"/>
          <a:ext cx="9067861" cy="226286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751747">
                  <a:extLst>
                    <a:ext uri="{9D8B030D-6E8A-4147-A177-3AD203B41FA5}">
                      <a16:colId xmlns:a16="http://schemas.microsoft.com/office/drawing/2014/main" val="2719048036"/>
                    </a:ext>
                  </a:extLst>
                </a:gridCol>
                <a:gridCol w="1880552">
                  <a:extLst>
                    <a:ext uri="{9D8B030D-6E8A-4147-A177-3AD203B41FA5}">
                      <a16:colId xmlns:a16="http://schemas.microsoft.com/office/drawing/2014/main" val="1461742278"/>
                    </a:ext>
                  </a:extLst>
                </a:gridCol>
                <a:gridCol w="1811854">
                  <a:extLst>
                    <a:ext uri="{9D8B030D-6E8A-4147-A177-3AD203B41FA5}">
                      <a16:colId xmlns:a16="http://schemas.microsoft.com/office/drawing/2014/main" val="2209038918"/>
                    </a:ext>
                  </a:extLst>
                </a:gridCol>
                <a:gridCol w="1811854">
                  <a:extLst>
                    <a:ext uri="{9D8B030D-6E8A-4147-A177-3AD203B41FA5}">
                      <a16:colId xmlns:a16="http://schemas.microsoft.com/office/drawing/2014/main" val="3128289026"/>
                    </a:ext>
                  </a:extLst>
                </a:gridCol>
                <a:gridCol w="1811854">
                  <a:extLst>
                    <a:ext uri="{9D8B030D-6E8A-4147-A177-3AD203B41FA5}">
                      <a16:colId xmlns:a16="http://schemas.microsoft.com/office/drawing/2014/main" val="1542458767"/>
                    </a:ext>
                  </a:extLst>
                </a:gridCol>
              </a:tblGrid>
              <a:tr h="631845"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/>
                        <a:t>Defense</a:t>
                      </a:r>
                      <a:endParaRPr lang="en-US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buNone/>
                      </a:pPr>
                      <a:r>
                        <a:rPr lang="en-US"/>
                        <a:t>InvisiSpec</a:t>
                      </a:r>
                    </a:p>
                    <a:p>
                      <a:pPr algn="ctr" rtl="0" fontAlgn="t">
                        <a:lnSpc>
                          <a:spcPct val="120000"/>
                        </a:lnSpc>
                        <a:buNone/>
                      </a:pPr>
                      <a:r>
                        <a:rPr lang="en-US" sz="1400" b="0">
                          <a:latin typeface="Arial"/>
                        </a:rPr>
                        <a:t>[MICRO’18]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buNone/>
                      </a:pPr>
                      <a:r>
                        <a:rPr lang="en-US"/>
                        <a:t>CleanupSpec</a:t>
                      </a:r>
                    </a:p>
                    <a:p>
                      <a:pPr algn="ctr" rtl="0" fontAlgn="t">
                        <a:lnSpc>
                          <a:spcPct val="120000"/>
                        </a:lnSpc>
                        <a:buNone/>
                      </a:pPr>
                      <a:r>
                        <a:rPr lang="en-US" sz="1400" b="0">
                          <a:latin typeface="Arial"/>
                        </a:rPr>
                        <a:t>[MICRO’19]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  <a:buNone/>
                      </a:pPr>
                      <a:r>
                        <a:rPr lang="en-US"/>
                        <a:t>STT</a:t>
                      </a:r>
                    </a:p>
                    <a:p>
                      <a:pPr algn="ctr" rtl="0" fontAlgn="t">
                        <a:lnSpc>
                          <a:spcPct val="120000"/>
                        </a:lnSpc>
                        <a:buNone/>
                      </a:pPr>
                      <a:r>
                        <a:rPr lang="en-US" sz="1400" b="0">
                          <a:latin typeface="Arial"/>
                        </a:rPr>
                        <a:t>[MICRO’19]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buNone/>
                      </a:pPr>
                      <a:r>
                        <a:rPr lang="en-US"/>
                        <a:t>SpecLFB</a:t>
                      </a:r>
                    </a:p>
                    <a:p>
                      <a:pPr lvl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1400" b="0">
                          <a:latin typeface="Arial"/>
                        </a:rPr>
                        <a:t>[SEC’24]</a:t>
                      </a:r>
                    </a:p>
                  </a:txBody>
                  <a:tcPr marL="95249" marR="95249" marT="95249" marB="95249" anchor="ctr"/>
                </a:tc>
                <a:extLst>
                  <a:ext uri="{0D108BD9-81ED-4DB2-BD59-A6C34878D82A}">
                    <a16:rowId xmlns:a16="http://schemas.microsoft.com/office/drawing/2014/main" val="539530472"/>
                  </a:ext>
                </a:extLst>
              </a:tr>
              <a:tr h="631845"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/>
                        <a:t># of Unique Vulnerabilities</a:t>
                      </a:r>
                      <a:endParaRPr lang="en-US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 sz="2400" b="1"/>
                        <a:t>1</a:t>
                      </a:r>
                      <a:endParaRPr lang="en-US" sz="2400" b="1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 sz="2400" b="1"/>
                        <a:t>3</a:t>
                      </a:r>
                      <a:endParaRPr lang="en-US" sz="2400" b="1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 sz="2400" b="1"/>
                        <a:t>1</a:t>
                      </a:r>
                      <a:endParaRPr lang="en-US" sz="2400" b="1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/>
                        <a:t>1</a:t>
                      </a:r>
                      <a:endParaRPr lang="en-US" sz="2400" b="1">
                        <a:latin typeface="Arial"/>
                      </a:endParaRPr>
                    </a:p>
                  </a:txBody>
                  <a:tcPr marL="95249" marR="95249" marT="95249" marB="95249" anchor="ctr"/>
                </a:tc>
                <a:extLst>
                  <a:ext uri="{0D108BD9-81ED-4DB2-BD59-A6C34878D82A}">
                    <a16:rowId xmlns:a16="http://schemas.microsoft.com/office/drawing/2014/main" val="51946408"/>
                  </a:ext>
                </a:extLst>
              </a:tr>
              <a:tr h="802870"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/>
                        <a:t>Mean time to violation</a:t>
                      </a:r>
                      <a:endParaRPr lang="en-US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 b="1"/>
                        <a:t>2.1 seconds</a:t>
                      </a:r>
                      <a:endParaRPr lang="en-US" b="1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 b="1"/>
                        <a:t>1.1 seconds</a:t>
                      </a:r>
                      <a:endParaRPr lang="en-US" b="1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en-US" b="1"/>
                        <a:t>2 </a:t>
                      </a:r>
                      <a:r>
                        <a:rPr lang="en-US" b="1" err="1"/>
                        <a:t>hr</a:t>
                      </a:r>
                      <a:r>
                        <a:rPr lang="en-US" b="1"/>
                        <a:t> 52 min</a:t>
                      </a:r>
                      <a:endParaRPr lang="en-US" b="1">
                        <a:latin typeface="Arial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1.6 seconds</a:t>
                      </a:r>
                      <a:endParaRPr lang="en-US" b="1">
                        <a:latin typeface="Arial"/>
                      </a:endParaRPr>
                    </a:p>
                  </a:txBody>
                  <a:tcPr marL="95249" marR="95249" marT="95249" marB="95249" anchor="ctr"/>
                </a:tc>
                <a:extLst>
                  <a:ext uri="{0D108BD9-81ED-4DB2-BD59-A6C34878D82A}">
                    <a16:rowId xmlns:a16="http://schemas.microsoft.com/office/drawing/2014/main" val="229039574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00DC7-500A-C0EA-A1F4-0E194B10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5CEB56-CBC3-CF42-028B-2945D21AEECB}"/>
              </a:ext>
            </a:extLst>
          </p:cNvPr>
          <p:cNvSpPr txBox="1"/>
          <p:nvPr/>
        </p:nvSpPr>
        <p:spPr>
          <a:xfrm>
            <a:off x="601799" y="1576193"/>
            <a:ext cx="107009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cs typeface="Arial"/>
              </a:rPr>
              <a:t>Campaign of 100 parallel runs × 200 test programs × 140 inputs (20 mins – 1 day based on defense)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7DBCD-5627-E462-C144-973D9FB9304E}"/>
              </a:ext>
            </a:extLst>
          </p:cNvPr>
          <p:cNvSpPr txBox="1"/>
          <p:nvPr/>
        </p:nvSpPr>
        <p:spPr>
          <a:xfrm>
            <a:off x="599228" y="5119685"/>
            <a:ext cx="10340284" cy="87203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A" b="1" err="1"/>
              <a:t>AMuLet</a:t>
            </a:r>
            <a:r>
              <a:rPr lang="en-CA" b="1"/>
              <a:t> discovers </a:t>
            </a:r>
            <a:r>
              <a:rPr lang="en-CA" b="1">
                <a:solidFill>
                  <a:srgbClr val="288537"/>
                </a:solidFill>
              </a:rPr>
              <a:t>3 known &amp; 6 unknown leaks </a:t>
            </a:r>
            <a:r>
              <a:rPr lang="en-CA" b="1"/>
              <a:t>in defenses </a:t>
            </a:r>
            <a:r>
              <a:rPr lang="en-CA" b="1">
                <a:solidFill>
                  <a:srgbClr val="288537"/>
                </a:solidFill>
              </a:rPr>
              <a:t>in few seconds to hours</a:t>
            </a:r>
            <a:r>
              <a:rPr lang="en-CA" b="1"/>
              <a:t>.</a:t>
            </a:r>
          </a:p>
          <a:p>
            <a:pPr algn="ctr">
              <a:lnSpc>
                <a:spcPct val="150000"/>
              </a:lnSpc>
            </a:pPr>
            <a:r>
              <a:rPr lang="en-CA" b="1"/>
              <a:t>First to show that </a:t>
            </a:r>
            <a:r>
              <a:rPr lang="en-CA" b="1" err="1">
                <a:solidFill>
                  <a:srgbClr val="C00000"/>
                </a:solidFill>
              </a:rPr>
              <a:t>SpecLFB’s</a:t>
            </a:r>
            <a:r>
              <a:rPr lang="en-CA" b="1">
                <a:solidFill>
                  <a:srgbClr val="C00000"/>
                </a:solidFill>
              </a:rPr>
              <a:t> implementation is insecure.</a:t>
            </a:r>
            <a:endParaRPr lang="en-US" sz="1200">
              <a:solidFill>
                <a:srgbClr val="C00000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C3D4D93A-6EC4-244C-D2DC-F214FECE24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26091"/>
          <a:stretch/>
        </p:blipFill>
        <p:spPr>
          <a:xfrm>
            <a:off x="8906797" y="3066007"/>
            <a:ext cx="971886" cy="6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BD73-AE76-CF5D-A140-E04F65EBF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8E23-B91B-4B76-6F02-29E49A58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D11F7-57A9-CAA1-AA1A-8F339C7BE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5" y="1452286"/>
            <a:ext cx="11038948" cy="453141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CA" sz="2400" b="1"/>
              <a:t>Speculative execution attacks (e.g. Spectre) have been difficult to robustly mitigate: </a:t>
            </a:r>
            <a:r>
              <a:rPr lang="en-CA" sz="2400"/>
              <a:t>Many countermeasures have been</a:t>
            </a:r>
            <a:r>
              <a:rPr lang="en-CA" sz="2400" i="1"/>
              <a:t> </a:t>
            </a:r>
            <a:r>
              <a:rPr lang="en-CA" sz="2400"/>
              <a:t>shown insecure within 2 to 3 years</a:t>
            </a:r>
          </a:p>
          <a:p>
            <a:pPr>
              <a:lnSpc>
                <a:spcPct val="150000"/>
              </a:lnSpc>
            </a:pPr>
            <a:r>
              <a:rPr lang="en-CA" sz="2400" b="1"/>
              <a:t>No practical frameworks to test security of countermeasures at design-time:              </a:t>
            </a:r>
            <a:r>
              <a:rPr lang="en-CA" sz="2400"/>
              <a:t>RTL or in-silicon testing is often too late; Formal modeling of countermeasures is not scalable</a:t>
            </a:r>
          </a:p>
          <a:p>
            <a:pPr>
              <a:lnSpc>
                <a:spcPct val="150000"/>
              </a:lnSpc>
            </a:pPr>
            <a:r>
              <a:rPr lang="en-CA" sz="2400"/>
              <a:t>We propose </a:t>
            </a:r>
            <a:r>
              <a:rPr lang="en-CA" sz="2400" b="1" err="1"/>
              <a:t>AMuLeT</a:t>
            </a:r>
            <a:r>
              <a:rPr lang="en-CA" sz="2400" b="1"/>
              <a:t>, </a:t>
            </a:r>
            <a:r>
              <a:rPr lang="en-CA" sz="2400"/>
              <a:t>a tool for </a:t>
            </a:r>
            <a:r>
              <a:rPr lang="en-CA" sz="2400" b="1"/>
              <a:t>testing countermeasures early</a:t>
            </a:r>
            <a:r>
              <a:rPr lang="en-CA" sz="2400"/>
              <a:t> in the design phase on microarchitectural simulators like gem5: Automated testing, Easy to integrate &amp; deploy</a:t>
            </a:r>
          </a:p>
          <a:p>
            <a:pPr>
              <a:lnSpc>
                <a:spcPct val="150000"/>
              </a:lnSpc>
            </a:pPr>
            <a:r>
              <a:rPr lang="en-CA" sz="2400" b="1" err="1"/>
              <a:t>AMuLeT</a:t>
            </a:r>
            <a:r>
              <a:rPr lang="en-CA" sz="2400"/>
              <a:t> found</a:t>
            </a:r>
            <a:r>
              <a:rPr lang="en-CA" sz="2400" b="1"/>
              <a:t> </a:t>
            </a:r>
            <a:r>
              <a:rPr lang="en-CA" sz="2400" b="1" i="1"/>
              <a:t>3 known</a:t>
            </a:r>
            <a:r>
              <a:rPr lang="en-CA" sz="2400" b="1"/>
              <a:t> </a:t>
            </a:r>
            <a:r>
              <a:rPr lang="en-CA" sz="2400"/>
              <a:t>and</a:t>
            </a:r>
            <a:r>
              <a:rPr lang="en-CA" sz="2400" b="1"/>
              <a:t> </a:t>
            </a:r>
            <a:r>
              <a:rPr lang="en-CA" sz="2400" b="1" i="1"/>
              <a:t>6 new</a:t>
            </a:r>
            <a:r>
              <a:rPr lang="en-CA" sz="2400" b="1"/>
              <a:t> </a:t>
            </a:r>
            <a:r>
              <a:rPr lang="en-CA" sz="2400"/>
              <a:t>vulnerabilities</a:t>
            </a:r>
            <a:r>
              <a:rPr lang="en-CA" sz="2400" b="1"/>
              <a:t> </a:t>
            </a:r>
            <a:r>
              <a:rPr lang="en-CA" sz="2400"/>
              <a:t>in 4 hardware countermeasures in </a:t>
            </a:r>
            <a:r>
              <a:rPr lang="en-CA" sz="2400" b="1"/>
              <a:t>seconds to minutes</a:t>
            </a:r>
            <a:r>
              <a:rPr lang="en-CA" sz="2400"/>
              <a:t>; Enables rapid prototyping of future countermeasures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BE72B-EB68-0675-66A3-5F5026A4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8C25914-3EBC-725B-BAE0-97964BA54B73}"/>
              </a:ext>
            </a:extLst>
          </p:cNvPr>
          <p:cNvSpPr/>
          <p:nvPr/>
        </p:nvSpPr>
        <p:spPr>
          <a:xfrm>
            <a:off x="6503103" y="1737168"/>
            <a:ext cx="5412422" cy="1918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400">
                <a:solidFill>
                  <a:srgbClr val="0070C0"/>
                </a:solidFill>
                <a:latin typeface="Consolas"/>
                <a:ea typeface="+mn-lt"/>
                <a:cs typeface="+mn-lt"/>
              </a:rPr>
              <a:t>if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 (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loadQueue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[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load_idx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]-&gt;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isSplitReq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()) {</a:t>
            </a:r>
          </a:p>
          <a:p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 ++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lsqSquashedLoadsSplitReq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;</a:t>
            </a:r>
            <a:endParaRPr lang="en-US" sz="1400">
              <a:solidFill>
                <a:schemeClr val="tx1"/>
              </a:solidFill>
              <a:latin typeface="Consolas"/>
            </a:endParaRPr>
          </a:p>
          <a:p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 </a:t>
            </a:r>
            <a:r>
              <a:rPr lang="en-US" sz="14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// </a:t>
            </a:r>
            <a:r>
              <a:rPr lang="en-US" sz="1400" b="1">
                <a:solidFill>
                  <a:srgbClr val="C00000"/>
                </a:solidFill>
                <a:latin typeface="Consolas"/>
                <a:ea typeface="+mn-lt"/>
                <a:cs typeface="+mn-lt"/>
              </a:rPr>
              <a:t>TODO</a:t>
            </a:r>
            <a:r>
              <a:rPr lang="en-US" sz="14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: Cleanup For </a:t>
            </a:r>
            <a:r>
              <a:rPr lang="en-US" sz="1400" err="1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SplitReq</a:t>
            </a:r>
            <a:endParaRPr lang="en-US" sz="1400">
              <a:solidFill>
                <a:srgbClr val="288537"/>
              </a:solidFill>
              <a:latin typeface="Consolas"/>
            </a:endParaRPr>
          </a:p>
          <a:p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 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loadQueue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[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load_idx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]-&gt;</a:t>
            </a:r>
            <a:r>
              <a:rPr lang="en-US" sz="14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setSquashBuffered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</a:t>
            </a:r>
            <a:r>
              <a:rPr lang="en-US" sz="1400">
                <a:solidFill>
                  <a:srgbClr val="0070C0"/>
                </a:solidFill>
                <a:latin typeface="Consolas"/>
                <a:ea typeface="+mn-lt"/>
                <a:cs typeface="+mn-lt"/>
              </a:rPr>
              <a:t>false</a:t>
            </a:r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);</a:t>
            </a:r>
          </a:p>
          <a:p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    </a:t>
            </a:r>
            <a:r>
              <a:rPr lang="en-US" sz="14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// Cleanup Done</a:t>
            </a:r>
            <a:endParaRPr lang="en-US" sz="1400">
              <a:solidFill>
                <a:srgbClr val="288537"/>
              </a:solidFill>
              <a:latin typeface="Consolas"/>
            </a:endParaRPr>
          </a:p>
          <a:p>
            <a:r>
              <a:rPr lang="en-US" sz="14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9155-9133-D026-EF1C-A3EE23133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395315"/>
            <a:ext cx="6171586" cy="45314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CA" b="1"/>
              <a:t>Protections Unimplemented (on certain paths)</a:t>
            </a:r>
          </a:p>
          <a:p>
            <a:pPr lvl="1"/>
            <a:r>
              <a:rPr lang="en-CA" err="1">
                <a:solidFill>
                  <a:srgbClr val="288537"/>
                </a:solidFill>
              </a:rPr>
              <a:t>InvisiSpec</a:t>
            </a:r>
            <a:r>
              <a:rPr lang="en-CA">
                <a:solidFill>
                  <a:srgbClr val="288537"/>
                </a:solidFill>
              </a:rPr>
              <a:t> - Unprotected I-Cache</a:t>
            </a:r>
            <a:endParaRPr lang="en-CA">
              <a:solidFill>
                <a:srgbClr val="288537"/>
              </a:solidFill>
              <a:cs typeface="Arial"/>
            </a:endParaRPr>
          </a:p>
          <a:p>
            <a:pPr lvl="1"/>
            <a:r>
              <a:rPr lang="en-CA">
                <a:solidFill>
                  <a:srgbClr val="288537"/>
                </a:solidFill>
              </a:rPr>
              <a:t>STT - Speculative Stores Leak via TLB</a:t>
            </a:r>
            <a:endParaRPr lang="en-CA">
              <a:cs typeface="Arial"/>
            </a:endParaRPr>
          </a:p>
          <a:p>
            <a:pPr lvl="1"/>
            <a:r>
              <a:rPr lang="en-CA" err="1">
                <a:solidFill>
                  <a:srgbClr val="C00000"/>
                </a:solidFill>
              </a:rPr>
              <a:t>CleanupSpec</a:t>
            </a:r>
            <a:r>
              <a:rPr lang="en-CA">
                <a:solidFill>
                  <a:srgbClr val="C00000"/>
                </a:solidFill>
              </a:rPr>
              <a:t> - Speculative Stores Not Cleaned</a:t>
            </a:r>
            <a:endParaRPr lang="en-CA">
              <a:solidFill>
                <a:srgbClr val="C00000"/>
              </a:solidFill>
              <a:cs typeface="Arial"/>
            </a:endParaRPr>
          </a:p>
          <a:p>
            <a:pPr lvl="1"/>
            <a:r>
              <a:rPr lang="en-CA" err="1">
                <a:solidFill>
                  <a:srgbClr val="C00000"/>
                </a:solidFill>
              </a:rPr>
              <a:t>CleanupSpec</a:t>
            </a:r>
            <a:r>
              <a:rPr lang="en-CA">
                <a:solidFill>
                  <a:srgbClr val="C00000"/>
                </a:solidFill>
              </a:rPr>
              <a:t> - Split Requests Not Cleaned</a:t>
            </a:r>
            <a:endParaRPr lang="en-CA">
              <a:solidFill>
                <a:srgbClr val="C00000"/>
              </a:solidFill>
              <a:cs typeface="Arial"/>
            </a:endParaRPr>
          </a:p>
          <a:p>
            <a:r>
              <a:rPr lang="en-CA" b="1"/>
              <a:t>Implementation Bugs</a:t>
            </a:r>
            <a:endParaRPr lang="en-CA" b="1">
              <a:cs typeface="Arial"/>
            </a:endParaRPr>
          </a:p>
          <a:p>
            <a:pPr lvl="1"/>
            <a:r>
              <a:rPr lang="en-CA" err="1">
                <a:solidFill>
                  <a:srgbClr val="C00000"/>
                </a:solidFill>
              </a:rPr>
              <a:t>InvisiSpec</a:t>
            </a:r>
            <a:r>
              <a:rPr lang="en-CA">
                <a:solidFill>
                  <a:srgbClr val="C00000"/>
                </a:solidFill>
              </a:rPr>
              <a:t> - Speculative L1D evictions</a:t>
            </a:r>
            <a:endParaRPr lang="en-CA">
              <a:solidFill>
                <a:srgbClr val="C00000"/>
              </a:solidFill>
              <a:cs typeface="Arial"/>
            </a:endParaRPr>
          </a:p>
          <a:p>
            <a:pPr>
              <a:buFont typeface="Arial" panose="02070309020205020404" pitchFamily="49" charset="0"/>
              <a:buChar char="•"/>
            </a:pPr>
            <a:r>
              <a:rPr lang="en-CA" b="1"/>
              <a:t>Undocumented &amp; Insecure Perf Optimizations</a:t>
            </a:r>
            <a:endParaRPr lang="en-CA" b="1">
              <a:cs typeface="Arial"/>
            </a:endParaRPr>
          </a:p>
          <a:p>
            <a:pPr lvl="1"/>
            <a:r>
              <a:rPr lang="en-CA" err="1">
                <a:solidFill>
                  <a:srgbClr val="C00000"/>
                </a:solidFill>
              </a:rPr>
              <a:t>SpecLFB</a:t>
            </a:r>
            <a:r>
              <a:rPr lang="en-CA">
                <a:solidFill>
                  <a:srgbClr val="C00000"/>
                </a:solidFill>
              </a:rPr>
              <a:t> - First Spec Load Unprotected</a:t>
            </a:r>
            <a:endParaRPr lang="en-CA">
              <a:cs typeface="Arial"/>
            </a:endParaRPr>
          </a:p>
          <a:p>
            <a:r>
              <a:rPr lang="en-CA" b="1"/>
              <a:t>Fundamental design issues</a:t>
            </a:r>
            <a:endParaRPr lang="en-CA" b="1">
              <a:cs typeface="Arial"/>
            </a:endParaRPr>
          </a:p>
          <a:p>
            <a:pPr lvl="1"/>
            <a:r>
              <a:rPr lang="en-CA" err="1">
                <a:solidFill>
                  <a:srgbClr val="288537"/>
                </a:solidFill>
              </a:rPr>
              <a:t>CleanupSpec</a:t>
            </a:r>
            <a:r>
              <a:rPr lang="en-CA">
                <a:solidFill>
                  <a:srgbClr val="288537"/>
                </a:solidFill>
              </a:rPr>
              <a:t> - </a:t>
            </a:r>
            <a:r>
              <a:rPr lang="en-CA" err="1">
                <a:solidFill>
                  <a:srgbClr val="288537"/>
                </a:solidFill>
              </a:rPr>
              <a:t>UnXpec</a:t>
            </a:r>
            <a:endParaRPr lang="en-CA">
              <a:solidFill>
                <a:srgbClr val="288537"/>
              </a:solidFill>
              <a:cs typeface="Arial"/>
            </a:endParaRPr>
          </a:p>
          <a:p>
            <a:pPr lvl="1"/>
            <a:r>
              <a:rPr lang="en-CA" err="1">
                <a:solidFill>
                  <a:srgbClr val="C00000"/>
                </a:solidFill>
              </a:rPr>
              <a:t>CleanupSpec</a:t>
            </a:r>
            <a:r>
              <a:rPr lang="en-CA">
                <a:solidFill>
                  <a:srgbClr val="C00000"/>
                </a:solidFill>
              </a:rPr>
              <a:t> - Too Much Cleaning</a:t>
            </a:r>
            <a:endParaRPr lang="en-CA">
              <a:solidFill>
                <a:srgbClr val="C00000"/>
              </a:solidFill>
              <a:cs typeface="Arial"/>
            </a:endParaRPr>
          </a:p>
          <a:p>
            <a:pPr lvl="1"/>
            <a:r>
              <a:rPr lang="en-CA" err="1">
                <a:solidFill>
                  <a:srgbClr val="C00000"/>
                </a:solidFill>
              </a:rPr>
              <a:t>InvisiSpec</a:t>
            </a:r>
            <a:r>
              <a:rPr lang="en-CA">
                <a:solidFill>
                  <a:srgbClr val="C00000"/>
                </a:solidFill>
              </a:rPr>
              <a:t> - Same-Core Speculative Interference</a:t>
            </a:r>
            <a:endParaRPr lang="en-CA">
              <a:solidFill>
                <a:srgbClr val="C00000"/>
              </a:solidFill>
              <a:cs typeface="Arial"/>
            </a:endParaRPr>
          </a:p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82728-B65A-34E6-C5CE-556E3F73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20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3F1D78-7730-369C-15FF-D19355128D73}"/>
              </a:ext>
            </a:extLst>
          </p:cNvPr>
          <p:cNvSpPr/>
          <p:nvPr/>
        </p:nvSpPr>
        <p:spPr>
          <a:xfrm>
            <a:off x="6593970" y="4697569"/>
            <a:ext cx="5412422" cy="15527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>
                <a:solidFill>
                  <a:srgbClr val="288537"/>
                </a:solidFill>
                <a:latin typeface="Consolas"/>
                <a:cs typeface="Arial"/>
              </a:rPr>
              <a:t>// Test case that leaks</a:t>
            </a:r>
          </a:p>
          <a:p>
            <a:r>
              <a:rPr lang="en-US" sz="1600">
                <a:solidFill>
                  <a:srgbClr val="0070C0"/>
                </a:solidFill>
                <a:latin typeface="Consolas"/>
                <a:cs typeface="Arial"/>
              </a:rPr>
              <a:t>register int </a:t>
            </a:r>
            <a:r>
              <a:rPr lang="en-US" sz="1600">
                <a:solidFill>
                  <a:schemeClr val="tx1"/>
                </a:solidFill>
                <a:latin typeface="Consolas"/>
                <a:cs typeface="Arial"/>
              </a:rPr>
              <a:t>secret;</a:t>
            </a:r>
          </a:p>
          <a:p>
            <a:r>
              <a:rPr lang="en-US" sz="1600">
                <a:solidFill>
                  <a:srgbClr val="0070C0"/>
                </a:solidFill>
                <a:latin typeface="Consolas"/>
                <a:cs typeface="Arial"/>
              </a:rPr>
              <a:t>if </a:t>
            </a:r>
            <a:r>
              <a:rPr lang="en-US" sz="1600">
                <a:solidFill>
                  <a:schemeClr val="tx1"/>
                </a:solidFill>
                <a:latin typeface="Consolas"/>
                <a:cs typeface="Arial"/>
              </a:rPr>
              <a:t>(</a:t>
            </a:r>
            <a:r>
              <a:rPr lang="en-US" sz="1600">
                <a:solidFill>
                  <a:srgbClr val="0070C0"/>
                </a:solidFill>
                <a:latin typeface="Consolas"/>
                <a:cs typeface="Arial"/>
              </a:rPr>
              <a:t>false</a:t>
            </a:r>
            <a:r>
              <a:rPr lang="en-US" sz="1600">
                <a:solidFill>
                  <a:schemeClr val="tx1"/>
                </a:solidFill>
                <a:latin typeface="Consolas"/>
                <a:cs typeface="Arial"/>
              </a:rPr>
              <a:t>) {</a:t>
            </a:r>
          </a:p>
          <a:p>
            <a:r>
              <a:rPr lang="en-US" sz="1600">
                <a:solidFill>
                  <a:srgbClr val="288537"/>
                </a:solidFill>
                <a:latin typeface="Consolas"/>
                <a:cs typeface="Arial"/>
              </a:rPr>
              <a:t>  // first speculative load not protected!</a:t>
            </a:r>
          </a:p>
          <a:p>
            <a:r>
              <a:rPr lang="en-US" sz="1600">
                <a:solidFill>
                  <a:schemeClr val="tx1"/>
                </a:solidFill>
                <a:latin typeface="Consolas"/>
                <a:cs typeface="Arial"/>
              </a:rPr>
              <a:t>  load foo[secret * 64]</a:t>
            </a:r>
          </a:p>
          <a:p>
            <a:r>
              <a:rPr lang="en-US" sz="1600">
                <a:solidFill>
                  <a:schemeClr val="tx1"/>
                </a:solidFill>
                <a:latin typeface="Consolas"/>
                <a:cs typeface="Arial"/>
              </a:rPr>
              <a:t>}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5C50D7-879A-597C-8250-A37910CD035F}"/>
              </a:ext>
            </a:extLst>
          </p:cNvPr>
          <p:cNvSpPr/>
          <p:nvPr/>
        </p:nvSpPr>
        <p:spPr>
          <a:xfrm>
            <a:off x="6498902" y="1711152"/>
            <a:ext cx="5400132" cy="27970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>
                <a:solidFill>
                  <a:srgbClr val="0070C0"/>
                </a:solidFill>
                <a:latin typeface="Consolas"/>
                <a:ea typeface="+mn-lt"/>
                <a:cs typeface="+mn-lt"/>
              </a:rPr>
              <a:t>if 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(!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inst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-&gt;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isPrevNoUnsafe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()) {</a:t>
            </a:r>
            <a:endParaRPr lang="en-US" sz="1600">
              <a:solidFill>
                <a:schemeClr val="tx1"/>
              </a:solidFill>
              <a:latin typeface="Consolas"/>
            </a:endParaRP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 </a:t>
            </a:r>
            <a:r>
              <a:rPr lang="en-US" sz="16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// only if prior unsafe loads exist:</a:t>
            </a:r>
          </a:p>
          <a:p>
            <a:r>
              <a:rPr lang="en-US" sz="16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    // </a:t>
            </a:r>
            <a:r>
              <a:rPr lang="en-US" sz="1600" err="1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reallyUnsafe</a:t>
            </a:r>
            <a:r>
              <a:rPr lang="en-US" sz="16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 = 1</a:t>
            </a:r>
            <a:endParaRPr lang="en-US" sz="1600">
              <a:solidFill>
                <a:srgbClr val="288537"/>
              </a:solidFill>
              <a:latin typeface="Consolas"/>
            </a:endParaRP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 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inst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-&gt;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setreallyUnsafe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(); </a:t>
            </a:r>
            <a:endParaRPr lang="en-US" sz="1600">
              <a:solidFill>
                <a:schemeClr val="tx1"/>
              </a:solidFill>
              <a:latin typeface="Consolas"/>
            </a:endParaRP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}</a:t>
            </a: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...</a:t>
            </a:r>
          </a:p>
          <a:p>
            <a:r>
              <a:rPr lang="en-US" sz="16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// removes protection if not </a:t>
            </a:r>
            <a:r>
              <a:rPr lang="en-US" sz="1600" err="1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reallyUnsafe</a:t>
            </a:r>
            <a:r>
              <a:rPr lang="en-US" sz="1600">
                <a:solidFill>
                  <a:srgbClr val="288537"/>
                </a:solidFill>
                <a:latin typeface="Consolas"/>
                <a:ea typeface="+mn-lt"/>
                <a:cs typeface="+mn-lt"/>
              </a:rPr>
              <a:t>.</a:t>
            </a:r>
          </a:p>
          <a:p>
            <a:r>
              <a:rPr lang="en-US" sz="1600">
                <a:solidFill>
                  <a:srgbClr val="0070C0"/>
                </a:solidFill>
                <a:latin typeface="Consolas"/>
                <a:ea typeface="+mn-lt"/>
                <a:cs typeface="+mn-lt"/>
              </a:rPr>
              <a:t>if 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(!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inst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-&gt;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isreallyUnsafe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() &amp;&amp;</a:t>
            </a:r>
            <a:endParaRPr lang="en-US" sz="1600">
              <a:solidFill>
                <a:schemeClr val="tx1"/>
              </a:solidFill>
              <a:latin typeface="Consolas"/>
            </a:endParaRP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   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inst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-&gt;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isSpeclfbStalled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()) {</a:t>
            </a:r>
            <a:endParaRPr lang="en-US" sz="1600">
              <a:solidFill>
                <a:schemeClr val="tx1"/>
              </a:solidFill>
              <a:latin typeface="Consolas"/>
            </a:endParaRP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  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inst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-&gt;</a:t>
            </a:r>
            <a:r>
              <a:rPr lang="en-US" sz="1600" err="1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clearSpeclfbStalled</a:t>
            </a:r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();</a:t>
            </a:r>
            <a:endParaRPr lang="en-US" sz="1600">
              <a:solidFill>
                <a:schemeClr val="tx1"/>
              </a:solidFill>
              <a:latin typeface="Consolas"/>
            </a:endParaRPr>
          </a:p>
          <a:p>
            <a:r>
              <a:rPr lang="en-US" sz="1600">
                <a:solidFill>
                  <a:schemeClr val="tx1"/>
                </a:solidFill>
                <a:latin typeface="Consolas"/>
                <a:ea typeface="+mn-lt"/>
                <a:cs typeface="+mn-lt"/>
              </a:rPr>
              <a:t>}</a:t>
            </a:r>
            <a:endParaRPr lang="en-US" sz="160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B03A0-4DB1-0876-FBC9-AED9FB037C20}"/>
              </a:ext>
            </a:extLst>
          </p:cNvPr>
          <p:cNvSpPr/>
          <p:nvPr/>
        </p:nvSpPr>
        <p:spPr>
          <a:xfrm>
            <a:off x="6375691" y="4607996"/>
            <a:ext cx="5531448" cy="11993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err="1">
                <a:solidFill>
                  <a:srgbClr val="C00000"/>
                </a:solidFill>
                <a:cs typeface="Arial"/>
              </a:rPr>
              <a:t>InvisiSpec</a:t>
            </a:r>
            <a:r>
              <a:rPr lang="en-US" b="1">
                <a:solidFill>
                  <a:srgbClr val="C00000"/>
                </a:solidFill>
                <a:cs typeface="Arial"/>
              </a:rPr>
              <a:t> - Same-core speculative interference attack: </a:t>
            </a:r>
            <a:r>
              <a:rPr lang="en-US">
                <a:solidFill>
                  <a:srgbClr val="C00000"/>
                </a:solidFill>
                <a:cs typeface="Arial"/>
              </a:rPr>
              <a:t>Speculative load address leaked through timing of non-speculative loads on the same core based on MSHR contention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1F4A5-10F0-8C0B-6B3F-09EB1ABD3D0A}"/>
              </a:ext>
            </a:extLst>
          </p:cNvPr>
          <p:cNvSpPr txBox="1"/>
          <p:nvPr/>
        </p:nvSpPr>
        <p:spPr>
          <a:xfrm>
            <a:off x="491382" y="213645"/>
            <a:ext cx="11415757" cy="580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160"/>
              </a:lnSpc>
            </a:pPr>
            <a:r>
              <a:rPr lang="en-CA" sz="2900" b="1" cap="all">
                <a:cs typeface="Arial"/>
              </a:rPr>
              <a:t>Types of </a:t>
            </a:r>
            <a:r>
              <a:rPr lang="en-CA" sz="2900" b="1" cap="all" err="1">
                <a:cs typeface="Arial"/>
              </a:rPr>
              <a:t>VulnerabiLITIes</a:t>
            </a:r>
            <a:r>
              <a:rPr lang="en-CA" sz="2900" b="1" cap="all">
                <a:cs typeface="Arial"/>
              </a:rPr>
              <a:t> discovered</a:t>
            </a:r>
            <a:r>
              <a:rPr lang="en-US" sz="2900">
                <a:cs typeface="Arial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9AF335-796D-7864-7D21-8A4BCC09E147}"/>
              </a:ext>
            </a:extLst>
          </p:cNvPr>
          <p:cNvSpPr txBox="1"/>
          <p:nvPr/>
        </p:nvSpPr>
        <p:spPr>
          <a:xfrm>
            <a:off x="491383" y="890187"/>
            <a:ext cx="1170061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cs typeface="Arial"/>
              </a:rPr>
              <a:t>AMuLeT</a:t>
            </a:r>
            <a:r>
              <a:rPr lang="en-US" b="1">
                <a:cs typeface="Arial"/>
              </a:rPr>
              <a:t> found </a:t>
            </a:r>
            <a:r>
              <a:rPr lang="en-US" b="1">
                <a:solidFill>
                  <a:srgbClr val="288537"/>
                </a:solidFill>
                <a:cs typeface="Arial"/>
              </a:rPr>
              <a:t>3 known </a:t>
            </a:r>
            <a:r>
              <a:rPr lang="en-US" b="1">
                <a:cs typeface="Arial"/>
              </a:rPr>
              <a:t>and </a:t>
            </a:r>
            <a:r>
              <a:rPr lang="en-US" b="1">
                <a:solidFill>
                  <a:srgbClr val="C00000"/>
                </a:solidFill>
                <a:cs typeface="Arial"/>
              </a:rPr>
              <a:t>6 unknown </a:t>
            </a:r>
            <a:r>
              <a:rPr lang="en-US" b="1">
                <a:cs typeface="Arial"/>
              </a:rPr>
              <a:t>vulnerabilities in the 4 defense implementations we tested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57AB44-C45D-55A6-B084-F907C5F487C9}"/>
              </a:ext>
            </a:extLst>
          </p:cNvPr>
          <p:cNvSpPr/>
          <p:nvPr/>
        </p:nvSpPr>
        <p:spPr>
          <a:xfrm>
            <a:off x="6363378" y="3237098"/>
            <a:ext cx="5531448" cy="11993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err="1">
                <a:solidFill>
                  <a:srgbClr val="C00000"/>
                </a:solidFill>
                <a:cs typeface="Arial"/>
              </a:rPr>
              <a:t>CleanupSpec</a:t>
            </a:r>
            <a:r>
              <a:rPr lang="en-US" b="1">
                <a:solidFill>
                  <a:srgbClr val="C00000"/>
                </a:solidFill>
                <a:cs typeface="Arial"/>
              </a:rPr>
              <a:t> - Too Much Cleaning: </a:t>
            </a:r>
            <a:r>
              <a:rPr lang="en-US">
                <a:solidFill>
                  <a:srgbClr val="C00000"/>
                </a:solidFill>
                <a:cs typeface="Arial"/>
              </a:rPr>
              <a:t>A nonspeculative load gets cleaned up if it is reordered with a speculative load to the same address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CBC338-DC2B-01D0-88F4-83630821CF79}"/>
              </a:ext>
            </a:extLst>
          </p:cNvPr>
          <p:cNvSpPr/>
          <p:nvPr/>
        </p:nvSpPr>
        <p:spPr>
          <a:xfrm>
            <a:off x="6372289" y="1882591"/>
            <a:ext cx="5531448" cy="1199396"/>
          </a:xfrm>
          <a:prstGeom prst="rect">
            <a:avLst/>
          </a:prstGeom>
          <a:solidFill>
            <a:schemeClr val="bg1"/>
          </a:solidFill>
          <a:ln>
            <a:solidFill>
              <a:srgbClr val="2885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err="1">
                <a:solidFill>
                  <a:srgbClr val="288537"/>
                </a:solidFill>
                <a:cs typeface="Arial"/>
              </a:rPr>
              <a:t>CleanupSpec</a:t>
            </a:r>
            <a:r>
              <a:rPr lang="en-US" b="1">
                <a:solidFill>
                  <a:srgbClr val="288537"/>
                </a:solidFill>
                <a:cs typeface="Arial"/>
              </a:rPr>
              <a:t> - </a:t>
            </a:r>
            <a:r>
              <a:rPr lang="en-US" b="1" err="1">
                <a:solidFill>
                  <a:srgbClr val="288537"/>
                </a:solidFill>
                <a:cs typeface="Arial"/>
              </a:rPr>
              <a:t>UnXpec</a:t>
            </a:r>
            <a:r>
              <a:rPr lang="en-US" b="1">
                <a:solidFill>
                  <a:srgbClr val="288537"/>
                </a:solidFill>
                <a:cs typeface="Arial"/>
              </a:rPr>
              <a:t>: </a:t>
            </a:r>
            <a:r>
              <a:rPr lang="en-US">
                <a:solidFill>
                  <a:srgbClr val="288537"/>
                </a:solidFill>
                <a:cs typeface="Arial"/>
              </a:rPr>
              <a:t>Cleanup operations take variable amount of time </a:t>
            </a:r>
            <a:r>
              <a:rPr lang="en-US">
                <a:solidFill>
                  <a:srgbClr val="288537"/>
                </a:solidFill>
                <a:ea typeface="+mn-lt"/>
                <a:cs typeface="+mn-lt"/>
                <a:sym typeface="Wingdings" pitchFamily="2" charset="2"/>
              </a:rPr>
              <a:t>→</a:t>
            </a:r>
            <a:r>
              <a:rPr lang="en-US">
                <a:solidFill>
                  <a:srgbClr val="288537"/>
                </a:solidFill>
                <a:cs typeface="Arial"/>
                <a:sym typeface="Wingdings" pitchFamily="2" charset="2"/>
              </a:rPr>
              <a:t> impacts total execution time and I-Cache state</a:t>
            </a:r>
            <a:endParaRPr lang="en-US">
              <a:solidFill>
                <a:srgbClr val="288537"/>
              </a:solidFill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2BDE64-1F30-83C8-DB85-30F4B740D9BB}"/>
              </a:ext>
            </a:extLst>
          </p:cNvPr>
          <p:cNvSpPr txBox="1"/>
          <p:nvPr/>
        </p:nvSpPr>
        <p:spPr>
          <a:xfrm>
            <a:off x="6442997" y="1322202"/>
            <a:ext cx="535940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C00000"/>
                </a:solidFill>
                <a:cs typeface="Arial"/>
              </a:rPr>
              <a:t>SpecLFB</a:t>
            </a:r>
            <a:r>
              <a:rPr lang="en-US" b="1">
                <a:solidFill>
                  <a:srgbClr val="C00000"/>
                </a:solidFill>
                <a:cs typeface="Arial"/>
              </a:rPr>
              <a:t>: First load unprotected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275561-B6B5-0432-EAF2-E29DFF7AD2BF}"/>
              </a:ext>
            </a:extLst>
          </p:cNvPr>
          <p:cNvSpPr txBox="1"/>
          <p:nvPr/>
        </p:nvSpPr>
        <p:spPr>
          <a:xfrm>
            <a:off x="6453443" y="1327118"/>
            <a:ext cx="5324374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C00000"/>
                </a:solidFill>
                <a:cs typeface="Arial"/>
              </a:rPr>
              <a:t>CleanupSpec</a:t>
            </a:r>
            <a:r>
              <a:rPr lang="en-US" b="1">
                <a:solidFill>
                  <a:srgbClr val="C00000"/>
                </a:solidFill>
                <a:cs typeface="Arial"/>
              </a:rPr>
              <a:t>: Split Requests Not Cleaned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3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animBg="1"/>
      <p:bldP spid="12" grpId="1" animBg="1"/>
      <p:bldP spid="3" grpId="0" uiExpand="1" build="p"/>
      <p:bldP spid="3" grpId="1" uiExpand="1" build="p"/>
      <p:bldP spid="7" grpId="0" animBg="1"/>
      <p:bldP spid="7" grpId="1" animBg="1"/>
      <p:bldP spid="8" grpId="0" animBg="1"/>
      <p:bldP spid="8" grpId="1" animBg="1"/>
      <p:bldP spid="14" grpId="0" animBg="1"/>
      <p:bldP spid="10" grpId="0" animBg="1"/>
      <p:bldP spid="15" grpId="0" animBg="1"/>
      <p:bldP spid="18" grpId="0"/>
      <p:bldP spid="18" grpId="1"/>
      <p:bldP spid="20" grpId="0"/>
      <p:bldP spid="2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411C8-55A9-AE7B-A685-70C1AE0C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FC6B-CA10-4289-B1A0-50672C07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FD43B-C9ED-A351-844F-8162F6410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1452286"/>
            <a:ext cx="10926658" cy="453141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b="1" err="1"/>
              <a:t>AMuLeT</a:t>
            </a:r>
            <a:r>
              <a:rPr lang="en-US" sz="2400" b="1"/>
              <a:t> </a:t>
            </a:r>
            <a:r>
              <a:rPr lang="en-US" sz="2400"/>
              <a:t>is the first tool to </a:t>
            </a:r>
            <a:r>
              <a:rPr lang="en-US" sz="2400" b="1"/>
              <a:t>test countermeasures</a:t>
            </a:r>
            <a:r>
              <a:rPr lang="en-US" sz="2400"/>
              <a:t> for speculative leaks in </a:t>
            </a:r>
            <a:r>
              <a:rPr lang="en-US" sz="2400">
                <a:ea typeface="+mn-lt"/>
                <a:cs typeface="+mn-lt"/>
              </a:rPr>
              <a:t>microarchitectural</a:t>
            </a:r>
            <a:r>
              <a:rPr lang="en-US" sz="2400"/>
              <a:t> simulators, with minimal manual intervention.</a:t>
            </a:r>
            <a:endParaRPr lang="en-US" sz="2400"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2400" b="1" err="1"/>
              <a:t>AMuLeT</a:t>
            </a:r>
            <a:r>
              <a:rPr lang="en-US" sz="2400" b="1"/>
              <a:t> </a:t>
            </a:r>
            <a:r>
              <a:rPr lang="en-US" sz="2400"/>
              <a:t>detects </a:t>
            </a:r>
            <a:r>
              <a:rPr lang="en-US" sz="2400" b="1" i="1"/>
              <a:t>3 known</a:t>
            </a:r>
            <a:r>
              <a:rPr lang="en-US" sz="2400"/>
              <a:t> and </a:t>
            </a:r>
            <a:r>
              <a:rPr lang="en-US" sz="2400" b="1" i="1"/>
              <a:t>6 new</a:t>
            </a:r>
            <a:r>
              <a:rPr lang="en-US" sz="2400"/>
              <a:t> leaks in countermeasures in </a:t>
            </a:r>
            <a:r>
              <a:rPr lang="en-US" sz="2400" b="1"/>
              <a:t>seconds/minutes</a:t>
            </a:r>
            <a:r>
              <a:rPr lang="en-US" sz="2400"/>
              <a:t>, and shows </a:t>
            </a:r>
            <a:r>
              <a:rPr lang="en-CA" sz="2400" err="1"/>
              <a:t>SpecLFB</a:t>
            </a:r>
            <a:r>
              <a:rPr lang="en-CA" sz="2400"/>
              <a:t> </a:t>
            </a:r>
            <a:r>
              <a:rPr lang="en-CA"/>
              <a:t>(SEC’24)</a:t>
            </a:r>
            <a:r>
              <a:rPr lang="en-CA" sz="2400"/>
              <a:t> implementation is insecure.</a:t>
            </a:r>
            <a:endParaRPr lang="en-US" sz="2400"/>
          </a:p>
          <a:p>
            <a:pPr>
              <a:lnSpc>
                <a:spcPct val="150000"/>
              </a:lnSpc>
            </a:pPr>
            <a:r>
              <a:rPr lang="en-US" sz="2400" b="1" err="1"/>
              <a:t>AMuLeT</a:t>
            </a:r>
            <a:r>
              <a:rPr lang="en-US" sz="2400" b="1"/>
              <a:t> reduces</a:t>
            </a:r>
            <a:r>
              <a:rPr lang="en-US" sz="2400"/>
              <a:t> the risk of </a:t>
            </a:r>
            <a:r>
              <a:rPr lang="en-US" sz="2400" b="1"/>
              <a:t>insecure deployments </a:t>
            </a:r>
            <a:r>
              <a:rPr lang="en-US" sz="2400"/>
              <a:t>of countermeasures</a:t>
            </a:r>
            <a:r>
              <a:rPr lang="en-US" sz="2400" b="1"/>
              <a:t>, </a:t>
            </a:r>
            <a:r>
              <a:rPr lang="en-US" sz="2400"/>
              <a:t>enabling developers to test the robustness of defenses at design-time.</a:t>
            </a:r>
            <a:endParaRPr lang="en-US" sz="2400" b="1">
              <a:solidFill>
                <a:srgbClr val="288537"/>
              </a:solidFill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6C8785-0112-22D8-D51A-EB5928E2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21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868AF4-830C-3AB2-B2B1-3CA17605B57F}"/>
              </a:ext>
            </a:extLst>
          </p:cNvPr>
          <p:cNvGrpSpPr/>
          <p:nvPr/>
        </p:nvGrpSpPr>
        <p:grpSpPr>
          <a:xfrm>
            <a:off x="2784540" y="5290754"/>
            <a:ext cx="6622920" cy="1131849"/>
            <a:chOff x="3309551" y="5301511"/>
            <a:chExt cx="6622920" cy="11318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5CF600-7307-0513-DE40-4766EB7427A9}"/>
                </a:ext>
              </a:extLst>
            </p:cNvPr>
            <p:cNvSpPr txBox="1"/>
            <p:nvPr/>
          </p:nvSpPr>
          <p:spPr>
            <a:xfrm>
              <a:off x="3309551" y="5301511"/>
              <a:ext cx="5572897" cy="1131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CA" sz="2400" b="1" err="1"/>
                <a:t>AMuLeT</a:t>
              </a:r>
              <a:r>
                <a:rPr lang="en-CA" sz="2400" b="1"/>
                <a:t> is open source: </a:t>
              </a:r>
              <a:r>
                <a:rPr lang="en-CA" sz="2400" b="1">
                  <a:hlinkClick r:id="rId3"/>
                </a:rPr>
                <a:t>https://github.com/sith-lab/amulet</a:t>
              </a:r>
              <a:endParaRPr lang="en-CA" sz="2400" b="1"/>
            </a:p>
          </p:txBody>
        </p:sp>
        <p:pic>
          <p:nvPicPr>
            <p:cNvPr id="7" name="Picture 6" descr="A qr code with a white background&#10;&#10;AI-generated content may be incorrect.">
              <a:extLst>
                <a:ext uri="{FF2B5EF4-FFF2-40B4-BE49-F238E27FC236}">
                  <a16:creationId xmlns:a16="http://schemas.microsoft.com/office/drawing/2014/main" id="{B09ADD14-A813-DC35-7F15-CBE261718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0622" y="5301511"/>
              <a:ext cx="1131849" cy="1131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9999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8CEE-1E7B-A0DE-3F18-0EA0E45C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028" y="2989073"/>
            <a:ext cx="2277943" cy="879853"/>
          </a:xfrm>
        </p:spPr>
        <p:txBody>
          <a:bodyPr/>
          <a:lstStyle/>
          <a:p>
            <a:r>
              <a:rPr lang="en-CA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ED54C-D904-B995-51CB-E79BE14B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CC00B-768B-BB07-4FB0-D7B34939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D0FE-53BE-2218-1C9B-F6162B95F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63" y="1297458"/>
            <a:ext cx="11542948" cy="35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70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1CE65-5EF7-529A-720E-2E2C2BA41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639F-A108-B742-47AE-3ABDE0E58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305135"/>
            <a:ext cx="10403432" cy="879853"/>
          </a:xfrm>
        </p:spPr>
        <p:txBody>
          <a:bodyPr>
            <a:normAutofit fontScale="90000"/>
          </a:bodyPr>
          <a:lstStyle/>
          <a:p>
            <a:r>
              <a:rPr lang="en-CA"/>
              <a:t>Background: Speculative Execution Attacks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42340-8793-5D07-B008-5039A946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65C7-4A24-D642-9F9E-1F3494B16E8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F4009-E251-720F-D371-8E72F042DE04}"/>
              </a:ext>
            </a:extLst>
          </p:cNvPr>
          <p:cNvSpPr txBox="1"/>
          <p:nvPr/>
        </p:nvSpPr>
        <p:spPr>
          <a:xfrm>
            <a:off x="1366342" y="1175047"/>
            <a:ext cx="8204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</a:rPr>
              <a:t>Processor Speculation Can Leak Secret Data that is Not Accessible from Architectural Registers</a:t>
            </a:r>
          </a:p>
        </p:txBody>
      </p:sp>
      <p:pic>
        <p:nvPicPr>
          <p:cNvPr id="7" name="Picture 6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81120382-2A4C-4914-96A3-9876A3D91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179" y="2422422"/>
            <a:ext cx="4279900" cy="304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ABBA333-E94D-BB63-5C72-91E90898D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3" y="2691361"/>
            <a:ext cx="19050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F9997B-F6CC-4FD1-9071-34C504A6651E}"/>
              </a:ext>
            </a:extLst>
          </p:cNvPr>
          <p:cNvSpPr txBox="1"/>
          <p:nvPr/>
        </p:nvSpPr>
        <p:spPr>
          <a:xfrm>
            <a:off x="1936522" y="5239589"/>
            <a:ext cx="4216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Exploits Branch Prediction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7B4060-1D78-6147-7B82-D54E655E0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314" y="2183129"/>
            <a:ext cx="645670" cy="104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CA2CED-13DA-7F97-0F83-3E3185D1F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892" y="3473413"/>
            <a:ext cx="3457035" cy="1804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F10FA-B1E8-F859-B2E7-2C534CD693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13604"/>
          <a:stretch/>
        </p:blipFill>
        <p:spPr>
          <a:xfrm>
            <a:off x="7583423" y="2252927"/>
            <a:ext cx="2674094" cy="880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53632D-1432-404A-859B-6BD1D4F17908}"/>
              </a:ext>
            </a:extLst>
          </p:cNvPr>
          <p:cNvSpPr txBox="1"/>
          <p:nvPr/>
        </p:nvSpPr>
        <p:spPr>
          <a:xfrm>
            <a:off x="5468425" y="3230715"/>
            <a:ext cx="3011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Meltdown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612DA-14DA-0A59-FEBE-F3DFDBC0B337}"/>
              </a:ext>
            </a:extLst>
          </p:cNvPr>
          <p:cNvSpPr txBox="1"/>
          <p:nvPr/>
        </p:nvSpPr>
        <p:spPr>
          <a:xfrm>
            <a:off x="6080264" y="5361847"/>
            <a:ext cx="4620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Many CPU prediction mechanisms -&gt; 20+ attacks in last 6 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A38A35-9AC0-391A-73CD-B9AEC844319E}"/>
              </a:ext>
            </a:extLst>
          </p:cNvPr>
          <p:cNvSpPr txBox="1"/>
          <p:nvPr/>
        </p:nvSpPr>
        <p:spPr>
          <a:xfrm>
            <a:off x="8275494" y="3828011"/>
            <a:ext cx="462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3986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D03E-0F66-2490-CD9D-9D4DFD61C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305135"/>
            <a:ext cx="11575385" cy="879853"/>
          </a:xfrm>
        </p:spPr>
        <p:txBody>
          <a:bodyPr>
            <a:noAutofit/>
          </a:bodyPr>
          <a:lstStyle/>
          <a:p>
            <a:r>
              <a:rPr lang="en-CA" sz="2800"/>
              <a:t>Many PRIOR Countermeasures 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26060-6236-723D-1061-841691B1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4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81A214-CA34-87E0-347C-9A27D6B3C86B}"/>
              </a:ext>
            </a:extLst>
          </p:cNvPr>
          <p:cNvGrpSpPr/>
          <p:nvPr/>
        </p:nvGrpSpPr>
        <p:grpSpPr>
          <a:xfrm>
            <a:off x="422226" y="1490611"/>
            <a:ext cx="4608751" cy="1333764"/>
            <a:chOff x="422226" y="1490611"/>
            <a:chExt cx="4608751" cy="13337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1F9F68-E504-8425-0878-CDF4C79BD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734" y="2277923"/>
              <a:ext cx="3760243" cy="5464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55BF41-F57F-53B0-B9F5-970FEA792438}"/>
                </a:ext>
              </a:extLst>
            </p:cNvPr>
            <p:cNvSpPr txBox="1"/>
            <p:nvPr/>
          </p:nvSpPr>
          <p:spPr>
            <a:xfrm>
              <a:off x="2460457" y="1966199"/>
              <a:ext cx="130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chemeClr val="accent6"/>
                  </a:solidFill>
                </a:rPr>
                <a:t>MICRO’18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20C4EA2-E18A-D273-A476-9A14142125D2}"/>
                </a:ext>
              </a:extLst>
            </p:cNvPr>
            <p:cNvSpPr txBox="1"/>
            <p:nvPr/>
          </p:nvSpPr>
          <p:spPr>
            <a:xfrm>
              <a:off x="422226" y="1490611"/>
              <a:ext cx="4136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Making speculative loads invisible: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6ED1F68-9173-421E-5C92-EDE8E8F50561}"/>
              </a:ext>
            </a:extLst>
          </p:cNvPr>
          <p:cNvGrpSpPr/>
          <p:nvPr/>
        </p:nvGrpSpPr>
        <p:grpSpPr>
          <a:xfrm>
            <a:off x="422226" y="3091830"/>
            <a:ext cx="4755801" cy="1041171"/>
            <a:chOff x="422226" y="3091830"/>
            <a:chExt cx="4755801" cy="10411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2D463C-715E-0E9B-B94A-00F0333D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1864" y="3877616"/>
              <a:ext cx="4086163" cy="2553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407BB9-5C4E-D19A-9B96-197178063AA5}"/>
                </a:ext>
              </a:extLst>
            </p:cNvPr>
            <p:cNvSpPr txBox="1"/>
            <p:nvPr/>
          </p:nvSpPr>
          <p:spPr>
            <a:xfrm>
              <a:off x="2507477" y="3544080"/>
              <a:ext cx="1327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chemeClr val="accent6"/>
                  </a:solidFill>
                </a:rPr>
                <a:t>MICRO’19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99F8A9-6D9A-08F8-B82F-BD0B331263C6}"/>
                </a:ext>
              </a:extLst>
            </p:cNvPr>
            <p:cNvSpPr txBox="1"/>
            <p:nvPr/>
          </p:nvSpPr>
          <p:spPr>
            <a:xfrm>
              <a:off x="422226" y="3091830"/>
              <a:ext cx="4136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Undo mis-speculated changes: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3C30419-986E-71C4-629B-B14333D76810}"/>
              </a:ext>
            </a:extLst>
          </p:cNvPr>
          <p:cNvGrpSpPr/>
          <p:nvPr/>
        </p:nvGrpSpPr>
        <p:grpSpPr>
          <a:xfrm>
            <a:off x="422226" y="4549455"/>
            <a:ext cx="5302713" cy="1178866"/>
            <a:chOff x="422226" y="4549455"/>
            <a:chExt cx="5302713" cy="11788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58AD9EE-073C-21BA-1FA6-574DD178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9724" y="5320276"/>
              <a:ext cx="4416184" cy="4080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E1ED65-AF3D-474B-1258-C7868CAD4BF9}"/>
                </a:ext>
              </a:extLst>
            </p:cNvPr>
            <p:cNvSpPr txBox="1"/>
            <p:nvPr/>
          </p:nvSpPr>
          <p:spPr>
            <a:xfrm>
              <a:off x="2580348" y="4966970"/>
              <a:ext cx="1321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chemeClr val="accent6"/>
                  </a:solidFill>
                </a:rPr>
                <a:t>MICRO’19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CEE0C8-3CD6-D065-1B06-430E68222A3E}"/>
                </a:ext>
              </a:extLst>
            </p:cNvPr>
            <p:cNvSpPr txBox="1"/>
            <p:nvPr/>
          </p:nvSpPr>
          <p:spPr>
            <a:xfrm>
              <a:off x="422226" y="4549455"/>
              <a:ext cx="5302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Taint speculative changes &amp; delay until safe: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656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65BC0-1A8D-67AE-C660-7EF174285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EBA73-23E8-415D-EEF4-93469D094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305135"/>
            <a:ext cx="11575385" cy="879853"/>
          </a:xfrm>
        </p:spPr>
        <p:txBody>
          <a:bodyPr>
            <a:noAutofit/>
          </a:bodyPr>
          <a:lstStyle/>
          <a:p>
            <a:r>
              <a:rPr lang="en-CA" sz="2800"/>
              <a:t>Many PRIOR Countermeasures …SHOWN TO BE insecure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1DE70-38F2-D15B-C306-B99BBF8F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5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352273-3475-979D-0EE5-97CCE7CB9F03}"/>
              </a:ext>
            </a:extLst>
          </p:cNvPr>
          <p:cNvGrpSpPr/>
          <p:nvPr/>
        </p:nvGrpSpPr>
        <p:grpSpPr>
          <a:xfrm>
            <a:off x="422226" y="1490611"/>
            <a:ext cx="4608751" cy="1333764"/>
            <a:chOff x="422226" y="1490611"/>
            <a:chExt cx="4608751" cy="13337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5679BD-DD2C-B939-03AB-270A34E6F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734" y="2277923"/>
              <a:ext cx="3760243" cy="5464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5E5197-2FB1-4321-74D5-B7042717AFF0}"/>
                </a:ext>
              </a:extLst>
            </p:cNvPr>
            <p:cNvSpPr txBox="1"/>
            <p:nvPr/>
          </p:nvSpPr>
          <p:spPr>
            <a:xfrm>
              <a:off x="2460457" y="1966199"/>
              <a:ext cx="130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chemeClr val="accent6"/>
                  </a:solidFill>
                </a:rPr>
                <a:t>MICRO’18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488F4C-E7BD-4232-FA81-CC8EA2B2B2D7}"/>
                </a:ext>
              </a:extLst>
            </p:cNvPr>
            <p:cNvSpPr txBox="1"/>
            <p:nvPr/>
          </p:nvSpPr>
          <p:spPr>
            <a:xfrm>
              <a:off x="422226" y="1490611"/>
              <a:ext cx="4136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Making speculative loads invisible: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F80265-6EED-1626-B2EC-84DB9FBE2EA9}"/>
              </a:ext>
            </a:extLst>
          </p:cNvPr>
          <p:cNvGrpSpPr/>
          <p:nvPr/>
        </p:nvGrpSpPr>
        <p:grpSpPr>
          <a:xfrm>
            <a:off x="5178027" y="3508284"/>
            <a:ext cx="5787549" cy="648251"/>
            <a:chOff x="5178027" y="3508284"/>
            <a:chExt cx="5787549" cy="64825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8E2FB2-34C0-80C5-B59B-A4BF57C6C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9412" y="3860513"/>
              <a:ext cx="4086164" cy="29602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9AB943-3ABE-6D20-96C2-B70CFC664C1F}"/>
                </a:ext>
              </a:extLst>
            </p:cNvPr>
            <p:cNvSpPr txBox="1"/>
            <p:nvPr/>
          </p:nvSpPr>
          <p:spPr>
            <a:xfrm>
              <a:off x="8385159" y="3508284"/>
              <a:ext cx="11808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rgbClr val="C00000"/>
                  </a:solidFill>
                </a:rPr>
                <a:t>HPCA’22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64EC2EB3-C20E-1D37-F955-36ADBA27BD86}"/>
                </a:ext>
              </a:extLst>
            </p:cNvPr>
            <p:cNvCxnSpPr>
              <a:cxnSpLocks/>
              <a:stCxn id="12" idx="3"/>
              <a:endCxn id="15" idx="1"/>
            </p:cNvCxnSpPr>
            <p:nvPr/>
          </p:nvCxnSpPr>
          <p:spPr>
            <a:xfrm>
              <a:off x="5178027" y="4005309"/>
              <a:ext cx="1701385" cy="3215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C5AF05-EF03-854F-EC04-4F946B42C0BC}"/>
              </a:ext>
            </a:extLst>
          </p:cNvPr>
          <p:cNvGrpSpPr/>
          <p:nvPr/>
        </p:nvGrpSpPr>
        <p:grpSpPr>
          <a:xfrm>
            <a:off x="422226" y="3091830"/>
            <a:ext cx="4755801" cy="1041171"/>
            <a:chOff x="422226" y="3091830"/>
            <a:chExt cx="4755801" cy="10411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522A13-A6E5-9E78-8E46-80CF8A24D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1864" y="3877616"/>
              <a:ext cx="4086163" cy="25538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B6A588-0C5B-E4A7-0792-DCFEEA849A01}"/>
                </a:ext>
              </a:extLst>
            </p:cNvPr>
            <p:cNvSpPr txBox="1"/>
            <p:nvPr/>
          </p:nvSpPr>
          <p:spPr>
            <a:xfrm>
              <a:off x="2507477" y="3544080"/>
              <a:ext cx="1327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chemeClr val="accent6"/>
                  </a:solidFill>
                </a:rPr>
                <a:t>MICRO’19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72C435-4D91-6B92-8342-693BE643C67E}"/>
                </a:ext>
              </a:extLst>
            </p:cNvPr>
            <p:cNvSpPr txBox="1"/>
            <p:nvPr/>
          </p:nvSpPr>
          <p:spPr>
            <a:xfrm>
              <a:off x="422226" y="3091830"/>
              <a:ext cx="4136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Undo mis-speculated changes: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D0C621-16FF-C2A8-1DFA-F19318F964DE}"/>
              </a:ext>
            </a:extLst>
          </p:cNvPr>
          <p:cNvGrpSpPr/>
          <p:nvPr/>
        </p:nvGrpSpPr>
        <p:grpSpPr>
          <a:xfrm>
            <a:off x="5415908" y="4993311"/>
            <a:ext cx="5353287" cy="805680"/>
            <a:chOff x="5415908" y="4993311"/>
            <a:chExt cx="5353287" cy="8056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5B1F93F-CC53-B1E1-05E3-C3A36FED7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1981" y="5255474"/>
              <a:ext cx="3587214" cy="54351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A279C3E-4F88-BD63-7CED-4AF08F3997EB}"/>
                </a:ext>
              </a:extLst>
            </p:cNvPr>
            <p:cNvSpPr txBox="1"/>
            <p:nvPr/>
          </p:nvSpPr>
          <p:spPr>
            <a:xfrm>
              <a:off x="8493298" y="4993311"/>
              <a:ext cx="1015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rgbClr val="C00000"/>
                  </a:solidFill>
                </a:rPr>
                <a:t>SEC’21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8DB4CE6-225C-7605-E324-D9C63025DED6}"/>
                </a:ext>
              </a:extLst>
            </p:cNvPr>
            <p:cNvCxnSpPr>
              <a:cxnSpLocks/>
              <a:stCxn id="18" idx="3"/>
              <a:endCxn id="21" idx="1"/>
            </p:cNvCxnSpPr>
            <p:nvPr/>
          </p:nvCxnSpPr>
          <p:spPr>
            <a:xfrm>
              <a:off x="5415908" y="5524299"/>
              <a:ext cx="1766073" cy="293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A27D116-5A75-2C7C-AEE5-0F81A90AAF6D}"/>
              </a:ext>
            </a:extLst>
          </p:cNvPr>
          <p:cNvGrpSpPr/>
          <p:nvPr/>
        </p:nvGrpSpPr>
        <p:grpSpPr>
          <a:xfrm>
            <a:off x="422226" y="4549455"/>
            <a:ext cx="5302713" cy="1178866"/>
            <a:chOff x="422226" y="4549455"/>
            <a:chExt cx="5302713" cy="11788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375C0D-282A-726E-0366-D3E063DD1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9724" y="5320276"/>
              <a:ext cx="4416184" cy="40804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61A9D7-7C51-A3EA-30BC-D9D5176A9868}"/>
                </a:ext>
              </a:extLst>
            </p:cNvPr>
            <p:cNvSpPr txBox="1"/>
            <p:nvPr/>
          </p:nvSpPr>
          <p:spPr>
            <a:xfrm>
              <a:off x="2580348" y="4966970"/>
              <a:ext cx="1321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chemeClr val="accent6"/>
                  </a:solidFill>
                </a:rPr>
                <a:t>MICRO’19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2DC47A-4B52-08C7-A230-704AD9074D4C}"/>
                </a:ext>
              </a:extLst>
            </p:cNvPr>
            <p:cNvSpPr txBox="1"/>
            <p:nvPr/>
          </p:nvSpPr>
          <p:spPr>
            <a:xfrm>
              <a:off x="422226" y="4549455"/>
              <a:ext cx="53027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Taint speculative changes &amp; delay until safe: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2AC58F-853E-AF65-F7B2-B09C06C95E13}"/>
              </a:ext>
            </a:extLst>
          </p:cNvPr>
          <p:cNvGrpSpPr/>
          <p:nvPr/>
        </p:nvGrpSpPr>
        <p:grpSpPr>
          <a:xfrm>
            <a:off x="5030977" y="1373452"/>
            <a:ext cx="5908837" cy="1449855"/>
            <a:chOff x="5030977" y="1373452"/>
            <a:chExt cx="5908837" cy="14498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DF1C3A-BAAA-B0F8-CCB6-E19852F11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11358" y="2279790"/>
              <a:ext cx="3928456" cy="5435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DAF1F2-5675-F2A4-622E-D6C01E906D6B}"/>
                </a:ext>
              </a:extLst>
            </p:cNvPr>
            <p:cNvSpPr txBox="1"/>
            <p:nvPr/>
          </p:nvSpPr>
          <p:spPr>
            <a:xfrm>
              <a:off x="8278936" y="1966199"/>
              <a:ext cx="14442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>
                  <a:solidFill>
                    <a:srgbClr val="C00000"/>
                  </a:solidFill>
                </a:rPr>
                <a:t>ASPLOS’21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79D3468-D69A-2A64-7C87-F4E87A38D5E2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5030977" y="2551149"/>
              <a:ext cx="1980381" cy="40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91C70E-5A90-7315-0DCC-9B0E975EB77E}"/>
                </a:ext>
              </a:extLst>
            </p:cNvPr>
            <p:cNvSpPr txBox="1"/>
            <p:nvPr/>
          </p:nvSpPr>
          <p:spPr>
            <a:xfrm>
              <a:off x="8385159" y="1373452"/>
              <a:ext cx="14442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>
                  <a:solidFill>
                    <a:srgbClr val="C00000"/>
                  </a:solidFill>
                </a:rPr>
                <a:t>Attacks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8408AC76-1CCF-59B9-91B6-54C5E27150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16610"/>
          <a:stretch/>
        </p:blipFill>
        <p:spPr>
          <a:xfrm>
            <a:off x="7588823" y="1146285"/>
            <a:ext cx="838352" cy="8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94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47DA6-F559-DD1A-C7EC-836D9FCA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6" y="4104529"/>
            <a:ext cx="10558638" cy="1456332"/>
          </a:xfrm>
          <a:solidFill>
            <a:schemeClr val="bg2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CA" sz="2200" b="1"/>
              <a:t>Should we wait several years to discover a new countermeasure is insecure?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CA" sz="2200" b="1"/>
              <a:t>Can we detect leakage in countermeasures at design time?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122E5-D8DF-FC53-EBFA-EB598A5C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A5B1D-7E4F-A0C2-2139-9EA46E0EE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77" y="2701705"/>
            <a:ext cx="4613005" cy="5926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70852-A21D-CD85-35FE-16FE042D8BA4}"/>
              </a:ext>
            </a:extLst>
          </p:cNvPr>
          <p:cNvSpPr txBox="1"/>
          <p:nvPr/>
        </p:nvSpPr>
        <p:spPr>
          <a:xfrm>
            <a:off x="416515" y="1853739"/>
            <a:ext cx="655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/>
              <a:t>Buffer speculative cache misses in Line-Fill Buffer (LFB):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6B1D1B-370C-BD41-CD1E-B30E9C57A080}"/>
              </a:ext>
            </a:extLst>
          </p:cNvPr>
          <p:cNvSpPr txBox="1"/>
          <p:nvPr/>
        </p:nvSpPr>
        <p:spPr>
          <a:xfrm>
            <a:off x="2736290" y="2428520"/>
            <a:ext cx="98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>
                <a:solidFill>
                  <a:schemeClr val="accent6"/>
                </a:solidFill>
              </a:rPr>
              <a:t>SEC’24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569DD8-A280-CC96-0F14-EC5A2C17E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6" y="305135"/>
            <a:ext cx="10923954" cy="879853"/>
          </a:xfrm>
        </p:spPr>
        <p:txBody>
          <a:bodyPr>
            <a:noAutofit/>
          </a:bodyPr>
          <a:lstStyle/>
          <a:p>
            <a:r>
              <a:rPr lang="en-CA" sz="2800"/>
              <a:t>NEW countermeasures BEING proposed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BA534F8-12CB-7E2F-585D-84DA507C53FC}"/>
              </a:ext>
            </a:extLst>
          </p:cNvPr>
          <p:cNvCxnSpPr>
            <a:cxnSpLocks/>
          </p:cNvCxnSpPr>
          <p:nvPr/>
        </p:nvCxnSpPr>
        <p:spPr>
          <a:xfrm>
            <a:off x="5575482" y="2938509"/>
            <a:ext cx="1701385" cy="321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070BA16-3DE8-696F-0477-270CDCF7DD93}"/>
              </a:ext>
            </a:extLst>
          </p:cNvPr>
          <p:cNvSpPr txBox="1"/>
          <p:nvPr/>
        </p:nvSpPr>
        <p:spPr>
          <a:xfrm>
            <a:off x="7780185" y="2327757"/>
            <a:ext cx="646990" cy="940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DDF789-05F0-69F9-9AC0-DDC262A83BAF}"/>
              </a:ext>
            </a:extLst>
          </p:cNvPr>
          <p:cNvSpPr txBox="1"/>
          <p:nvPr/>
        </p:nvSpPr>
        <p:spPr>
          <a:xfrm>
            <a:off x="8385159" y="1373452"/>
            <a:ext cx="1444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>
                <a:solidFill>
                  <a:srgbClr val="C00000"/>
                </a:solidFill>
              </a:rPr>
              <a:t>Attacks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AE9A127-3413-B58A-FBC3-5A4A6CBED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6610"/>
          <a:stretch/>
        </p:blipFill>
        <p:spPr>
          <a:xfrm>
            <a:off x="7588823" y="1146285"/>
            <a:ext cx="838352" cy="8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0944-8D66-CA34-E4E8-26586316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74" y="305135"/>
            <a:ext cx="11478226" cy="879853"/>
          </a:xfrm>
        </p:spPr>
        <p:txBody>
          <a:bodyPr>
            <a:normAutofit/>
          </a:bodyPr>
          <a:lstStyle/>
          <a:p>
            <a:r>
              <a:rPr lang="en-CA"/>
              <a:t>Why Are COUNTERMEASURES SHOWN INSECURE?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D7AD6-70D1-8296-C8DD-9083EABF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The Drawing Board is now full | Nzesylva's Corner">
            <a:extLst>
              <a:ext uri="{FF2B5EF4-FFF2-40B4-BE49-F238E27FC236}">
                <a16:creationId xmlns:a16="http://schemas.microsoft.com/office/drawing/2014/main" id="{14368C3D-F061-B3D7-EE67-5DA45166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296" y="1184988"/>
            <a:ext cx="4591315" cy="447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83CA41-AD85-5AE4-46DA-F808848BB0C3}"/>
              </a:ext>
            </a:extLst>
          </p:cNvPr>
          <p:cNvSpPr txBox="1">
            <a:spLocks/>
          </p:cNvSpPr>
          <p:nvPr/>
        </p:nvSpPr>
        <p:spPr bwMode="gray">
          <a:xfrm>
            <a:off x="194389" y="3764878"/>
            <a:ext cx="6962216" cy="1606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0000"/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>
                <a:solidFill>
                  <a:schemeClr val="tx1"/>
                </a:solidFill>
              </a:rPr>
              <a:t>We need tools to </a:t>
            </a:r>
            <a:r>
              <a:rPr lang="en-US" sz="2800" b="1">
                <a:solidFill>
                  <a:schemeClr val="tx1"/>
                </a:solidFill>
              </a:rPr>
              <a:t>test</a:t>
            </a:r>
            <a:r>
              <a:rPr lang="en-US" sz="2800">
                <a:solidFill>
                  <a:schemeClr val="tx1"/>
                </a:solidFill>
              </a:rPr>
              <a:t> </a:t>
            </a:r>
            <a:r>
              <a:rPr lang="en-US" sz="2800" b="1">
                <a:solidFill>
                  <a:schemeClr val="tx1"/>
                </a:solidFill>
              </a:rPr>
              <a:t>security</a:t>
            </a:r>
            <a:r>
              <a:rPr lang="en-US" sz="2800">
                <a:solidFill>
                  <a:schemeClr val="tx1"/>
                </a:solidFill>
              </a:rPr>
              <a:t> of countermeasures </a:t>
            </a:r>
            <a:r>
              <a:rPr lang="en-US" sz="2800" b="1">
                <a:solidFill>
                  <a:schemeClr val="tx1"/>
                </a:solidFill>
              </a:rPr>
              <a:t>at design time.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2C113-4884-E893-BBB8-961E0A8BA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227" y="1452286"/>
            <a:ext cx="6557694" cy="20452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2400"/>
              <a:t>No method to test </a:t>
            </a:r>
            <a:r>
              <a:rPr lang="en-CA" sz="2400" i="1"/>
              <a:t>robustness</a:t>
            </a:r>
            <a:r>
              <a:rPr lang="en-CA" sz="2400"/>
              <a:t> of proposed countermeasures</a:t>
            </a:r>
          </a:p>
          <a:p>
            <a:pPr>
              <a:lnSpc>
                <a:spcPct val="100000"/>
              </a:lnSpc>
            </a:pPr>
            <a:r>
              <a:rPr lang="en-CA" sz="2400"/>
              <a:t>Corner cases remain causing breakdown(s) in security</a:t>
            </a:r>
          </a:p>
        </p:txBody>
      </p:sp>
    </p:spTree>
    <p:extLst>
      <p:ext uri="{BB962C8B-B14F-4D97-AF65-F5344CB8AC3E}">
        <p14:creationId xmlns:p14="http://schemas.microsoft.com/office/powerpoint/2010/main" val="400414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1358E-BB68-D2BF-8BA2-0AED8F824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95BBE03-C3DC-F95B-BA3D-D5B28654E544}"/>
              </a:ext>
            </a:extLst>
          </p:cNvPr>
          <p:cNvSpPr/>
          <p:nvPr/>
        </p:nvSpPr>
        <p:spPr>
          <a:xfrm>
            <a:off x="0" y="5903623"/>
            <a:ext cx="3341365" cy="95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BC414-2158-9AA3-05EC-74D681FAA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State-of-the-art TESTING </a:t>
            </a:r>
            <a:r>
              <a:rPr lang="en-US" err="1">
                <a:cs typeface="Arial"/>
              </a:rPr>
              <a:t>TOOl</a:t>
            </a:r>
            <a:r>
              <a:rPr lang="en-US">
                <a:cs typeface="Arial"/>
              </a:rPr>
              <a:t> - </a:t>
            </a:r>
            <a:r>
              <a:rPr lang="en-US" err="1">
                <a:cs typeface="Arial"/>
              </a:rPr>
              <a:t>Revizor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17085-6A48-8537-A56D-3D2FD20D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82FC78-26C0-2F7D-ECE8-7DF877BB8434}"/>
              </a:ext>
            </a:extLst>
          </p:cNvPr>
          <p:cNvSpPr txBox="1"/>
          <p:nvPr/>
        </p:nvSpPr>
        <p:spPr>
          <a:xfrm>
            <a:off x="477405" y="1329802"/>
            <a:ext cx="112105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cs typeface="Arial"/>
              </a:rPr>
              <a:t>Revizor</a:t>
            </a:r>
            <a:r>
              <a:rPr lang="en-US" sz="2000">
                <a:cs typeface="Arial"/>
              </a:rPr>
              <a:t> [ASPLOS ‘22] is a tool for finding speculation vulnerabilities in commercial CPUs.</a:t>
            </a:r>
          </a:p>
          <a:p>
            <a:r>
              <a:rPr lang="en-US" sz="2000">
                <a:cs typeface="Arial"/>
              </a:rPr>
              <a:t>It fuzz tests a target CPU against a </a:t>
            </a:r>
            <a:r>
              <a:rPr lang="en-US" sz="2000" i="1">
                <a:cs typeface="Arial"/>
              </a:rPr>
              <a:t>Speculation Contract </a:t>
            </a:r>
            <a:r>
              <a:rPr lang="en-US" sz="2000">
                <a:cs typeface="Arial"/>
              </a:rPr>
              <a:t>[S&amp;P ’21] to detect speculative leakages.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22EA7-EF50-8522-7353-8FB4800985C1}"/>
              </a:ext>
            </a:extLst>
          </p:cNvPr>
          <p:cNvSpPr txBox="1"/>
          <p:nvPr/>
        </p:nvSpPr>
        <p:spPr>
          <a:xfrm>
            <a:off x="5695923" y="2184738"/>
            <a:ext cx="39634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For any two test cases (A and B):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645EB9C-438F-2AA8-7180-1BE94504EA3A}"/>
              </a:ext>
            </a:extLst>
          </p:cNvPr>
          <p:cNvSpPr/>
          <p:nvPr/>
        </p:nvSpPr>
        <p:spPr>
          <a:xfrm>
            <a:off x="5900054" y="3362466"/>
            <a:ext cx="5676900" cy="295656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90176E-8A88-8903-B1EC-24725E5589EE}"/>
              </a:ext>
            </a:extLst>
          </p:cNvPr>
          <p:cNvGrpSpPr/>
          <p:nvPr/>
        </p:nvGrpSpPr>
        <p:grpSpPr>
          <a:xfrm>
            <a:off x="6094701" y="3613841"/>
            <a:ext cx="2675675" cy="788256"/>
            <a:chOff x="6094701" y="3613841"/>
            <a:chExt cx="2675675" cy="78825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27DC34-DF85-865F-B1E1-1A13D059633B}"/>
                </a:ext>
              </a:extLst>
            </p:cNvPr>
            <p:cNvSpPr/>
            <p:nvPr/>
          </p:nvSpPr>
          <p:spPr>
            <a:xfrm>
              <a:off x="6094701" y="3619851"/>
              <a:ext cx="975819" cy="782246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Contract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A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0BDDCE9-8C8C-5494-398D-D876E916DD02}"/>
                </a:ext>
              </a:extLst>
            </p:cNvPr>
            <p:cNvSpPr/>
            <p:nvPr/>
          </p:nvSpPr>
          <p:spPr>
            <a:xfrm>
              <a:off x="7811076" y="3613841"/>
              <a:ext cx="959300" cy="782246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Contract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B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Equals 36">
              <a:extLst>
                <a:ext uri="{FF2B5EF4-FFF2-40B4-BE49-F238E27FC236}">
                  <a16:creationId xmlns:a16="http://schemas.microsoft.com/office/drawing/2014/main" id="{4C774D2D-A474-33F8-7364-C3DAA4D250A6}"/>
                </a:ext>
              </a:extLst>
            </p:cNvPr>
            <p:cNvSpPr/>
            <p:nvPr/>
          </p:nvSpPr>
          <p:spPr>
            <a:xfrm>
              <a:off x="7147428" y="3824356"/>
              <a:ext cx="586740" cy="361215"/>
            </a:xfrm>
            <a:prstGeom prst="mathEqual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C85EA92-D6B5-886A-9111-7C305FF83399}"/>
              </a:ext>
            </a:extLst>
          </p:cNvPr>
          <p:cNvGrpSpPr/>
          <p:nvPr/>
        </p:nvGrpSpPr>
        <p:grpSpPr>
          <a:xfrm>
            <a:off x="6368902" y="4571658"/>
            <a:ext cx="2875837" cy="1331966"/>
            <a:chOff x="6368902" y="4571658"/>
            <a:chExt cx="2875837" cy="133196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893922E-4352-3DF4-602A-86669AB2F231}"/>
                </a:ext>
              </a:extLst>
            </p:cNvPr>
            <p:cNvSpPr/>
            <p:nvPr/>
          </p:nvSpPr>
          <p:spPr>
            <a:xfrm>
              <a:off x="6368902" y="5124737"/>
              <a:ext cx="1070887" cy="778887"/>
            </a:xfrm>
            <a:prstGeom prst="roundRect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Hardware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A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8ABCFC1-3C61-D1F9-3EAB-7AC9D4F0FADC}"/>
                </a:ext>
              </a:extLst>
            </p:cNvPr>
            <p:cNvSpPr/>
            <p:nvPr/>
          </p:nvSpPr>
          <p:spPr>
            <a:xfrm>
              <a:off x="8173852" y="5124736"/>
              <a:ext cx="1070887" cy="778887"/>
            </a:xfrm>
            <a:prstGeom prst="roundRect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Hardware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B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Not Equal 37">
              <a:extLst>
                <a:ext uri="{FF2B5EF4-FFF2-40B4-BE49-F238E27FC236}">
                  <a16:creationId xmlns:a16="http://schemas.microsoft.com/office/drawing/2014/main" id="{33A42953-F463-897A-9F45-1CF91921EDFC}"/>
                </a:ext>
              </a:extLst>
            </p:cNvPr>
            <p:cNvSpPr/>
            <p:nvPr/>
          </p:nvSpPr>
          <p:spPr>
            <a:xfrm>
              <a:off x="7513451" y="5333571"/>
              <a:ext cx="586740" cy="361215"/>
            </a:xfrm>
            <a:prstGeom prst="mathNotEqua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DAB40B-A875-D054-7895-6F2E5E22779E}"/>
                </a:ext>
              </a:extLst>
            </p:cNvPr>
            <p:cNvSpPr txBox="1"/>
            <p:nvPr/>
          </p:nvSpPr>
          <p:spPr>
            <a:xfrm>
              <a:off x="7253020" y="4571658"/>
              <a:ext cx="696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BUT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0D90A89-D9D1-A603-C535-1585527188CD}"/>
              </a:ext>
            </a:extLst>
          </p:cNvPr>
          <p:cNvGrpSpPr/>
          <p:nvPr/>
        </p:nvGrpSpPr>
        <p:grpSpPr>
          <a:xfrm>
            <a:off x="9182305" y="4326628"/>
            <a:ext cx="2299320" cy="859391"/>
            <a:chOff x="9182305" y="4326628"/>
            <a:chExt cx="2299320" cy="859391"/>
          </a:xfrm>
        </p:grpSpPr>
        <p:sp>
          <p:nvSpPr>
            <p:cNvPr id="41" name="Arrow: Striped Right 40">
              <a:extLst>
                <a:ext uri="{FF2B5EF4-FFF2-40B4-BE49-F238E27FC236}">
                  <a16:creationId xmlns:a16="http://schemas.microsoft.com/office/drawing/2014/main" id="{781BD20A-50B5-A0BC-DE13-AE08DF9DC3AC}"/>
                </a:ext>
              </a:extLst>
            </p:cNvPr>
            <p:cNvSpPr/>
            <p:nvPr/>
          </p:nvSpPr>
          <p:spPr>
            <a:xfrm>
              <a:off x="9182305" y="4475716"/>
              <a:ext cx="696813" cy="561216"/>
            </a:xfrm>
            <a:prstGeom prst="striped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4D1EEE-DC50-F3BD-12A3-95FF9517D176}"/>
                </a:ext>
              </a:extLst>
            </p:cNvPr>
            <p:cNvSpPr/>
            <p:nvPr/>
          </p:nvSpPr>
          <p:spPr>
            <a:xfrm>
              <a:off x="9958106" y="4326628"/>
              <a:ext cx="1523519" cy="85939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/>
                <a:t>New Speculative</a:t>
              </a:r>
            </a:p>
            <a:p>
              <a:pPr algn="ctr"/>
              <a:r>
                <a:rPr lang="en-CA"/>
                <a:t>Leakage!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982E754-7B33-1CB7-92E6-63B442248944}"/>
              </a:ext>
            </a:extLst>
          </p:cNvPr>
          <p:cNvSpPr txBox="1"/>
          <p:nvPr/>
        </p:nvSpPr>
        <p:spPr>
          <a:xfrm>
            <a:off x="5888727" y="2507876"/>
            <a:ext cx="610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cs typeface="Arial"/>
              </a:rPr>
              <a:t>1. If their </a:t>
            </a:r>
            <a:r>
              <a:rPr lang="en-US" sz="1800" b="1">
                <a:cs typeface="Arial"/>
              </a:rPr>
              <a:t>expected</a:t>
            </a:r>
            <a:r>
              <a:rPr lang="en-US" sz="1800">
                <a:cs typeface="Arial"/>
              </a:rPr>
              <a:t> behavior from the contract is the same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036CE2E-1169-90C4-75D9-7CB004FBF8C4}"/>
              </a:ext>
            </a:extLst>
          </p:cNvPr>
          <p:cNvSpPr txBox="1"/>
          <p:nvPr/>
        </p:nvSpPr>
        <p:spPr>
          <a:xfrm>
            <a:off x="5900308" y="2831586"/>
            <a:ext cx="531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2. </a:t>
            </a:r>
            <a:r>
              <a:rPr lang="en-US" sz="1800">
                <a:cs typeface="Arial"/>
              </a:rPr>
              <a:t>But their </a:t>
            </a:r>
            <a:r>
              <a:rPr lang="en-US" sz="1800" b="1">
                <a:cs typeface="Arial"/>
              </a:rPr>
              <a:t>actual</a:t>
            </a:r>
            <a:r>
              <a:rPr lang="en-US" sz="1800">
                <a:cs typeface="Arial"/>
              </a:rPr>
              <a:t> behavior on the CPU is different</a:t>
            </a:r>
          </a:p>
        </p:txBody>
      </p:sp>
      <p:sp>
        <p:nvSpPr>
          <p:cNvPr id="28" name="Rectangle: Rounded Corners 53">
            <a:extLst>
              <a:ext uri="{FF2B5EF4-FFF2-40B4-BE49-F238E27FC236}">
                <a16:creationId xmlns:a16="http://schemas.microsoft.com/office/drawing/2014/main" id="{B7137205-06D8-2504-CAC7-A06517D53385}"/>
              </a:ext>
            </a:extLst>
          </p:cNvPr>
          <p:cNvSpPr/>
          <p:nvPr/>
        </p:nvSpPr>
        <p:spPr>
          <a:xfrm>
            <a:off x="690391" y="4434474"/>
            <a:ext cx="1138580" cy="782246"/>
          </a:xfrm>
          <a:prstGeom prst="roundRect">
            <a:avLst/>
          </a:prstGeom>
          <a:solidFill>
            <a:srgbClr val="407AAA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Speculation Contract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300" kern="0">
                <a:solidFill>
                  <a:prstClr val="white"/>
                </a:solidFill>
                <a:latin typeface="Arial" panose="020B0604020202020204"/>
              </a:rPr>
              <a:t>(Emulator)</a:t>
            </a:r>
            <a:endParaRPr kumimoji="0" lang="en-CA" sz="1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4" name="Arrow: Down 58">
            <a:extLst>
              <a:ext uri="{FF2B5EF4-FFF2-40B4-BE49-F238E27FC236}">
                <a16:creationId xmlns:a16="http://schemas.microsoft.com/office/drawing/2014/main" id="{33DD53F2-8406-EC36-023E-00D44AB78481}"/>
              </a:ext>
            </a:extLst>
          </p:cNvPr>
          <p:cNvSpPr/>
          <p:nvPr/>
        </p:nvSpPr>
        <p:spPr>
          <a:xfrm rot="1740000">
            <a:off x="1960693" y="3676095"/>
            <a:ext cx="287972" cy="806321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: Rounded Corners 59">
            <a:extLst>
              <a:ext uri="{FF2B5EF4-FFF2-40B4-BE49-F238E27FC236}">
                <a16:creationId xmlns:a16="http://schemas.microsoft.com/office/drawing/2014/main" id="{16FDD986-66C5-9591-9D40-47FCE5549AFD}"/>
              </a:ext>
            </a:extLst>
          </p:cNvPr>
          <p:cNvSpPr/>
          <p:nvPr/>
        </p:nvSpPr>
        <p:spPr>
          <a:xfrm>
            <a:off x="3654127" y="4428730"/>
            <a:ext cx="1140368" cy="778887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 CPU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Arrow: Down 40">
            <a:extLst>
              <a:ext uri="{FF2B5EF4-FFF2-40B4-BE49-F238E27FC236}">
                <a16:creationId xmlns:a16="http://schemas.microsoft.com/office/drawing/2014/main" id="{831ECFA2-075E-B8FF-84B2-83E06BB4B220}"/>
              </a:ext>
            </a:extLst>
          </p:cNvPr>
          <p:cNvSpPr/>
          <p:nvPr/>
        </p:nvSpPr>
        <p:spPr>
          <a:xfrm rot="19860000" flipH="1">
            <a:off x="3343271" y="3685950"/>
            <a:ext cx="287972" cy="806321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8" descr="50PCS Intel Core i7 8th Gen Sticker Case Badge Genuine USA Lot Wholesale  OEM | eBay">
            <a:extLst>
              <a:ext uri="{FF2B5EF4-FFF2-40B4-BE49-F238E27FC236}">
                <a16:creationId xmlns:a16="http://schemas.microsoft.com/office/drawing/2014/main" id="{C76AF915-0B98-741A-05B7-C1C204FC4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67" y="4853711"/>
            <a:ext cx="344287" cy="32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7D5D0C0-E2E9-5A8F-0D2D-DE34FF5E1C89}"/>
              </a:ext>
            </a:extLst>
          </p:cNvPr>
          <p:cNvSpPr txBox="1"/>
          <p:nvPr/>
        </p:nvSpPr>
        <p:spPr>
          <a:xfrm>
            <a:off x="751371" y="2101348"/>
            <a:ext cx="4104104" cy="369332"/>
          </a:xfrm>
          <a:prstGeom prst="rect">
            <a:avLst/>
          </a:prstGeom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i="1"/>
              <a:t>Generates &amp; runs </a:t>
            </a:r>
            <a:r>
              <a:rPr lang="en-CA" b="1" i="1"/>
              <a:t>random test cases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55E391-B190-DFE3-84DB-CA6B930256D5}"/>
              </a:ext>
            </a:extLst>
          </p:cNvPr>
          <p:cNvGrpSpPr/>
          <p:nvPr/>
        </p:nvGrpSpPr>
        <p:grpSpPr>
          <a:xfrm>
            <a:off x="501636" y="2485852"/>
            <a:ext cx="3260778" cy="1341120"/>
            <a:chOff x="501636" y="2701981"/>
            <a:chExt cx="3260778" cy="1341120"/>
          </a:xfrm>
        </p:grpSpPr>
        <p:sp>
          <p:nvSpPr>
            <p:cNvPr id="29" name="Rectangle: Rounded Corners 54">
              <a:extLst>
                <a:ext uri="{FF2B5EF4-FFF2-40B4-BE49-F238E27FC236}">
                  <a16:creationId xmlns:a16="http://schemas.microsoft.com/office/drawing/2014/main" id="{2F6ECB6E-0EB6-16E3-F16B-6A16D9AA6DD8}"/>
                </a:ext>
              </a:extLst>
            </p:cNvPr>
            <p:cNvSpPr/>
            <p:nvPr/>
          </p:nvSpPr>
          <p:spPr>
            <a:xfrm>
              <a:off x="2116301" y="2805894"/>
              <a:ext cx="1356533" cy="1094914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CA" sz="1100"/>
            </a:p>
          </p:txBody>
        </p:sp>
        <p:sp>
          <p:nvSpPr>
            <p:cNvPr id="30" name="Rectangle: Rounded Corners 55">
              <a:extLst>
                <a:ext uri="{FF2B5EF4-FFF2-40B4-BE49-F238E27FC236}">
                  <a16:creationId xmlns:a16="http://schemas.microsoft.com/office/drawing/2014/main" id="{06F44675-3C65-0022-0BBA-9B5F6960634D}"/>
                </a:ext>
              </a:extLst>
            </p:cNvPr>
            <p:cNvSpPr/>
            <p:nvPr/>
          </p:nvSpPr>
          <p:spPr>
            <a:xfrm>
              <a:off x="2294785" y="3137729"/>
              <a:ext cx="1004576" cy="313986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Program</a:t>
              </a:r>
            </a:p>
          </p:txBody>
        </p:sp>
        <p:sp>
          <p:nvSpPr>
            <p:cNvPr id="31" name="Rectangle: Rounded Corners 56">
              <a:extLst>
                <a:ext uri="{FF2B5EF4-FFF2-40B4-BE49-F238E27FC236}">
                  <a16:creationId xmlns:a16="http://schemas.microsoft.com/office/drawing/2014/main" id="{32EC17AB-BFF5-23B2-BF67-DFF4158B729A}"/>
                </a:ext>
              </a:extLst>
            </p:cNvPr>
            <p:cNvSpPr/>
            <p:nvPr/>
          </p:nvSpPr>
          <p:spPr>
            <a:xfrm>
              <a:off x="2296836" y="3486146"/>
              <a:ext cx="1004577" cy="28689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8607BC-9499-A60D-872C-109D895B1A7D}"/>
                </a:ext>
              </a:extLst>
            </p:cNvPr>
            <p:cNvSpPr txBox="1"/>
            <p:nvPr/>
          </p:nvSpPr>
          <p:spPr>
            <a:xfrm>
              <a:off x="2284800" y="2832560"/>
              <a:ext cx="1010438" cy="29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rPr>
                <a:t>Test Case</a:t>
              </a:r>
              <a:endParaRPr lang="en-CA" sz="1400"/>
            </a:p>
          </p:txBody>
        </p:sp>
        <p:sp>
          <p:nvSpPr>
            <p:cNvPr id="23" name="Arrow: Down 48">
              <a:extLst>
                <a:ext uri="{FF2B5EF4-FFF2-40B4-BE49-F238E27FC236}">
                  <a16:creationId xmlns:a16="http://schemas.microsoft.com/office/drawing/2014/main" id="{1A7941FF-1141-0E3C-8C89-677868E1C8CB}"/>
                </a:ext>
              </a:extLst>
            </p:cNvPr>
            <p:cNvSpPr/>
            <p:nvPr/>
          </p:nvSpPr>
          <p:spPr>
            <a:xfrm rot="16200000">
              <a:off x="1710916" y="3190954"/>
              <a:ext cx="305415" cy="319988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Explosion: 14 Points 49">
              <a:extLst>
                <a:ext uri="{FF2B5EF4-FFF2-40B4-BE49-F238E27FC236}">
                  <a16:creationId xmlns:a16="http://schemas.microsoft.com/office/drawing/2014/main" id="{BF603000-4DF5-B05A-06F3-BBA9892701FF}"/>
                </a:ext>
              </a:extLst>
            </p:cNvPr>
            <p:cNvSpPr/>
            <p:nvPr/>
          </p:nvSpPr>
          <p:spPr>
            <a:xfrm>
              <a:off x="690391" y="3006423"/>
              <a:ext cx="997224" cy="737600"/>
            </a:xfrm>
            <a:prstGeom prst="irregularSeal2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3615A8-9089-DCF9-960B-D76882E83F8E}"/>
                </a:ext>
              </a:extLst>
            </p:cNvPr>
            <p:cNvSpPr/>
            <p:nvPr/>
          </p:nvSpPr>
          <p:spPr>
            <a:xfrm>
              <a:off x="818781" y="3241800"/>
              <a:ext cx="692865" cy="2868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RNG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F7BED23-7FAC-C50F-0D76-47D471969A8A}"/>
                </a:ext>
              </a:extLst>
            </p:cNvPr>
            <p:cNvSpPr/>
            <p:nvPr/>
          </p:nvSpPr>
          <p:spPr>
            <a:xfrm>
              <a:off x="501636" y="2701981"/>
              <a:ext cx="3260778" cy="1341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5D8BF7E-00D5-5845-2ACC-1FFFF4515382}"/>
              </a:ext>
            </a:extLst>
          </p:cNvPr>
          <p:cNvSpPr txBox="1"/>
          <p:nvPr/>
        </p:nvSpPr>
        <p:spPr>
          <a:xfrm>
            <a:off x="-37059" y="5230704"/>
            <a:ext cx="322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/>
              <a:t>Captures Expected Leakage</a:t>
            </a:r>
          </a:p>
          <a:p>
            <a:pPr algn="ctr"/>
            <a:r>
              <a:rPr lang="en-CA"/>
              <a:t>(Contract Trace)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1A110C-6324-4F7D-C049-491867CAAE6B}"/>
              </a:ext>
            </a:extLst>
          </p:cNvPr>
          <p:cNvSpPr txBox="1"/>
          <p:nvPr/>
        </p:nvSpPr>
        <p:spPr>
          <a:xfrm>
            <a:off x="3259225" y="5223140"/>
            <a:ext cx="2273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/>
              <a:t>Observed Leakage</a:t>
            </a:r>
          </a:p>
          <a:p>
            <a:pPr algn="ctr"/>
            <a:r>
              <a:rPr lang="en-CA"/>
              <a:t>(Hardware Trace)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3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 animBg="1"/>
      <p:bldP spid="48" grpId="0"/>
      <p:bldP spid="49" grpId="0"/>
      <p:bldP spid="28" grpId="0" animBg="1"/>
      <p:bldP spid="28" grpId="1" animBg="1"/>
      <p:bldP spid="43" grpId="0" animBg="1"/>
      <p:bldP spid="43" grpId="1" animBg="1"/>
      <p:bldP spid="21" grpId="0" animBg="1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95DE5-F836-D99E-1950-2EBFFACF3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7B691F-D0BD-B867-8CA8-5813F8127F87}"/>
              </a:ext>
            </a:extLst>
          </p:cNvPr>
          <p:cNvSpPr/>
          <p:nvPr/>
        </p:nvSpPr>
        <p:spPr>
          <a:xfrm>
            <a:off x="0" y="5903623"/>
            <a:ext cx="3341365" cy="95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F8E1B-DA8D-F30B-9308-8DCF5A1C3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State-of-the-art TESTING </a:t>
            </a:r>
            <a:r>
              <a:rPr lang="en-US" err="1">
                <a:cs typeface="Arial"/>
              </a:rPr>
              <a:t>TOOl</a:t>
            </a:r>
            <a:r>
              <a:rPr lang="en-US">
                <a:cs typeface="Arial"/>
              </a:rPr>
              <a:t> - </a:t>
            </a:r>
            <a:r>
              <a:rPr lang="en-US" err="1">
                <a:cs typeface="Arial"/>
              </a:rPr>
              <a:t>Revizor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B847A-A441-561B-19B1-D962B410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093C1-3A22-4FD3-9A2D-0EF7936C6C71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EBB0C-86FE-6B8C-4A45-3B122CE09E24}"/>
              </a:ext>
            </a:extLst>
          </p:cNvPr>
          <p:cNvSpPr txBox="1"/>
          <p:nvPr/>
        </p:nvSpPr>
        <p:spPr>
          <a:xfrm>
            <a:off x="477405" y="1329802"/>
            <a:ext cx="1121055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err="1">
                <a:cs typeface="Arial"/>
              </a:rPr>
              <a:t>Revizor</a:t>
            </a:r>
            <a:r>
              <a:rPr lang="en-US" sz="2000">
                <a:cs typeface="Arial"/>
              </a:rPr>
              <a:t> [ASPLOS ‘22] is a tool for finding speculation vulnerabilities in commercial CPUs.</a:t>
            </a:r>
          </a:p>
          <a:p>
            <a:r>
              <a:rPr lang="en-US" sz="2000">
                <a:cs typeface="Arial"/>
              </a:rPr>
              <a:t>It fuzz tests a target CPU against a </a:t>
            </a:r>
            <a:r>
              <a:rPr lang="en-US" sz="2000" i="1">
                <a:cs typeface="Arial"/>
              </a:rPr>
              <a:t>Speculation Contract </a:t>
            </a:r>
            <a:r>
              <a:rPr lang="en-US" sz="2000">
                <a:cs typeface="Arial"/>
              </a:rPr>
              <a:t>[S&amp;P ’21] to detect speculative leakages.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C3989-7197-0C90-2FED-4A5E470B69E1}"/>
              </a:ext>
            </a:extLst>
          </p:cNvPr>
          <p:cNvSpPr txBox="1"/>
          <p:nvPr/>
        </p:nvSpPr>
        <p:spPr>
          <a:xfrm>
            <a:off x="5695923" y="2184738"/>
            <a:ext cx="39634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Arial"/>
              </a:rPr>
              <a:t>For any two test cases (A and B):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7B0C3D-62AE-64F6-5813-2F2DF63E7EA3}"/>
              </a:ext>
            </a:extLst>
          </p:cNvPr>
          <p:cNvSpPr/>
          <p:nvPr/>
        </p:nvSpPr>
        <p:spPr>
          <a:xfrm>
            <a:off x="5900054" y="3362466"/>
            <a:ext cx="5676900" cy="295656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F6E668-6E2A-C420-353A-D8A5E00F0D18}"/>
              </a:ext>
            </a:extLst>
          </p:cNvPr>
          <p:cNvGrpSpPr/>
          <p:nvPr/>
        </p:nvGrpSpPr>
        <p:grpSpPr>
          <a:xfrm>
            <a:off x="6094701" y="3613841"/>
            <a:ext cx="2675675" cy="788256"/>
            <a:chOff x="6094701" y="3613841"/>
            <a:chExt cx="2675675" cy="78825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A721836-FBC7-184E-ED3B-DD9E6DBEA812}"/>
                </a:ext>
              </a:extLst>
            </p:cNvPr>
            <p:cNvSpPr/>
            <p:nvPr/>
          </p:nvSpPr>
          <p:spPr>
            <a:xfrm>
              <a:off x="6094701" y="3619851"/>
              <a:ext cx="975819" cy="782246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Contract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A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59E621-C4F2-8544-26D6-36EE47A3C2CB}"/>
                </a:ext>
              </a:extLst>
            </p:cNvPr>
            <p:cNvSpPr/>
            <p:nvPr/>
          </p:nvSpPr>
          <p:spPr>
            <a:xfrm>
              <a:off x="7811076" y="3613841"/>
              <a:ext cx="959300" cy="782246"/>
            </a:xfrm>
            <a:prstGeom prst="roundRect">
              <a:avLst/>
            </a:prstGeom>
            <a:solidFill>
              <a:srgbClr val="407AAA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Contract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B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Equals 36">
              <a:extLst>
                <a:ext uri="{FF2B5EF4-FFF2-40B4-BE49-F238E27FC236}">
                  <a16:creationId xmlns:a16="http://schemas.microsoft.com/office/drawing/2014/main" id="{9092529B-41A5-5E07-FCB4-82E6094484C8}"/>
                </a:ext>
              </a:extLst>
            </p:cNvPr>
            <p:cNvSpPr/>
            <p:nvPr/>
          </p:nvSpPr>
          <p:spPr>
            <a:xfrm>
              <a:off x="7147428" y="3824356"/>
              <a:ext cx="586740" cy="361215"/>
            </a:xfrm>
            <a:prstGeom prst="mathEqual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8CAB258-F726-8D60-3C90-64B1E8CD084F}"/>
              </a:ext>
            </a:extLst>
          </p:cNvPr>
          <p:cNvGrpSpPr/>
          <p:nvPr/>
        </p:nvGrpSpPr>
        <p:grpSpPr>
          <a:xfrm>
            <a:off x="6368902" y="4571658"/>
            <a:ext cx="2875837" cy="1331966"/>
            <a:chOff x="6368902" y="4571658"/>
            <a:chExt cx="2875837" cy="133196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B55F484-265A-028F-3999-433E51488204}"/>
                </a:ext>
              </a:extLst>
            </p:cNvPr>
            <p:cNvSpPr/>
            <p:nvPr/>
          </p:nvSpPr>
          <p:spPr>
            <a:xfrm>
              <a:off x="6368902" y="5124737"/>
              <a:ext cx="1070887" cy="778887"/>
            </a:xfrm>
            <a:prstGeom prst="roundRect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Hardware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A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D519D19-008B-EC67-3ADF-1B0F2753E321}"/>
                </a:ext>
              </a:extLst>
            </p:cNvPr>
            <p:cNvSpPr/>
            <p:nvPr/>
          </p:nvSpPr>
          <p:spPr>
            <a:xfrm>
              <a:off x="8173852" y="5124736"/>
              <a:ext cx="1070887" cy="778887"/>
            </a:xfrm>
            <a:prstGeom prst="roundRect">
              <a:avLst/>
            </a:prstGeom>
            <a:solidFill>
              <a:schemeClr val="tx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Hardware</a:t>
              </a:r>
              <a:r>
                <a:rPr lang="en-CA" sz="1400" kern="0">
                  <a:solidFill>
                    <a:prstClr val="white"/>
                  </a:solidFill>
                  <a:latin typeface="Arial" panose="020B0604020202020204"/>
                </a:rPr>
                <a:t> Trace B</a:t>
              </a:r>
              <a:endPara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Not Equal 37">
              <a:extLst>
                <a:ext uri="{FF2B5EF4-FFF2-40B4-BE49-F238E27FC236}">
                  <a16:creationId xmlns:a16="http://schemas.microsoft.com/office/drawing/2014/main" id="{F606ADC0-59DE-135E-6D12-45A9A20C6404}"/>
                </a:ext>
              </a:extLst>
            </p:cNvPr>
            <p:cNvSpPr/>
            <p:nvPr/>
          </p:nvSpPr>
          <p:spPr>
            <a:xfrm>
              <a:off x="7513451" y="5333571"/>
              <a:ext cx="586740" cy="361215"/>
            </a:xfrm>
            <a:prstGeom prst="mathNotEqual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3DF1B76-F3D5-DBA6-3821-086F1ACF1FA6}"/>
                </a:ext>
              </a:extLst>
            </p:cNvPr>
            <p:cNvSpPr txBox="1"/>
            <p:nvPr/>
          </p:nvSpPr>
          <p:spPr>
            <a:xfrm>
              <a:off x="7253020" y="4571658"/>
              <a:ext cx="696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/>
                <a:t>BUT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3C6BD4-DF9D-B0EB-1853-C140BAB37658}"/>
              </a:ext>
            </a:extLst>
          </p:cNvPr>
          <p:cNvGrpSpPr/>
          <p:nvPr/>
        </p:nvGrpSpPr>
        <p:grpSpPr>
          <a:xfrm>
            <a:off x="9182305" y="4326628"/>
            <a:ext cx="2299320" cy="859391"/>
            <a:chOff x="9182305" y="4326628"/>
            <a:chExt cx="2299320" cy="859391"/>
          </a:xfrm>
        </p:grpSpPr>
        <p:sp>
          <p:nvSpPr>
            <p:cNvPr id="41" name="Arrow: Striped Right 40">
              <a:extLst>
                <a:ext uri="{FF2B5EF4-FFF2-40B4-BE49-F238E27FC236}">
                  <a16:creationId xmlns:a16="http://schemas.microsoft.com/office/drawing/2014/main" id="{42EBA693-1D31-36D1-A9AE-3EA0875A7FEF}"/>
                </a:ext>
              </a:extLst>
            </p:cNvPr>
            <p:cNvSpPr/>
            <p:nvPr/>
          </p:nvSpPr>
          <p:spPr>
            <a:xfrm>
              <a:off x="9182305" y="4475716"/>
              <a:ext cx="696813" cy="561216"/>
            </a:xfrm>
            <a:prstGeom prst="striped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806EFBA-A1A5-FE1B-A59E-B1D28F44EFCF}"/>
                </a:ext>
              </a:extLst>
            </p:cNvPr>
            <p:cNvSpPr/>
            <p:nvPr/>
          </p:nvSpPr>
          <p:spPr>
            <a:xfrm>
              <a:off x="9958106" y="4326628"/>
              <a:ext cx="1523519" cy="859391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CA"/>
                <a:t>New Speculative</a:t>
              </a:r>
            </a:p>
            <a:p>
              <a:pPr algn="ctr"/>
              <a:r>
                <a:rPr lang="en-CA"/>
                <a:t>Leakage!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57312F5D-6AEE-35DB-9188-FFF56D8EF5EB}"/>
              </a:ext>
            </a:extLst>
          </p:cNvPr>
          <p:cNvSpPr txBox="1"/>
          <p:nvPr/>
        </p:nvSpPr>
        <p:spPr>
          <a:xfrm>
            <a:off x="5888727" y="2507876"/>
            <a:ext cx="6108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cs typeface="Arial"/>
              </a:rPr>
              <a:t>1. If their </a:t>
            </a:r>
            <a:r>
              <a:rPr lang="en-US" sz="1800" b="1">
                <a:cs typeface="Arial"/>
              </a:rPr>
              <a:t>expected</a:t>
            </a:r>
            <a:r>
              <a:rPr lang="en-US" sz="1800">
                <a:cs typeface="Arial"/>
              </a:rPr>
              <a:t> behavior from the contract is the same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254FA8-1DDF-F064-17E9-96202D4085BC}"/>
              </a:ext>
            </a:extLst>
          </p:cNvPr>
          <p:cNvSpPr txBox="1"/>
          <p:nvPr/>
        </p:nvSpPr>
        <p:spPr>
          <a:xfrm>
            <a:off x="5900308" y="2831586"/>
            <a:ext cx="531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/>
              <a:t>2. </a:t>
            </a:r>
            <a:r>
              <a:rPr lang="en-US" sz="1800">
                <a:cs typeface="Arial"/>
              </a:rPr>
              <a:t>But their </a:t>
            </a:r>
            <a:r>
              <a:rPr lang="en-US" sz="1800" b="1">
                <a:cs typeface="Arial"/>
              </a:rPr>
              <a:t>actual</a:t>
            </a:r>
            <a:r>
              <a:rPr lang="en-US" sz="1800">
                <a:cs typeface="Arial"/>
              </a:rPr>
              <a:t> behavior on the CPU is different</a:t>
            </a:r>
          </a:p>
        </p:txBody>
      </p:sp>
      <p:sp>
        <p:nvSpPr>
          <p:cNvPr id="34" name="Arrow: Down 58">
            <a:extLst>
              <a:ext uri="{FF2B5EF4-FFF2-40B4-BE49-F238E27FC236}">
                <a16:creationId xmlns:a16="http://schemas.microsoft.com/office/drawing/2014/main" id="{9248700D-7DD5-7AB5-B088-30D8FDE2B4B1}"/>
              </a:ext>
            </a:extLst>
          </p:cNvPr>
          <p:cNvSpPr/>
          <p:nvPr/>
        </p:nvSpPr>
        <p:spPr>
          <a:xfrm rot="1740000">
            <a:off x="1960693" y="3676095"/>
            <a:ext cx="287972" cy="806321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: Rounded Corners 59">
            <a:extLst>
              <a:ext uri="{FF2B5EF4-FFF2-40B4-BE49-F238E27FC236}">
                <a16:creationId xmlns:a16="http://schemas.microsoft.com/office/drawing/2014/main" id="{19130665-4FBF-7725-8D17-D41492306B60}"/>
              </a:ext>
            </a:extLst>
          </p:cNvPr>
          <p:cNvSpPr/>
          <p:nvPr/>
        </p:nvSpPr>
        <p:spPr>
          <a:xfrm>
            <a:off x="3654127" y="4428730"/>
            <a:ext cx="1140368" cy="778887"/>
          </a:xfrm>
          <a:prstGeom prst="round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 CPU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Arrow: Down 40">
            <a:extLst>
              <a:ext uri="{FF2B5EF4-FFF2-40B4-BE49-F238E27FC236}">
                <a16:creationId xmlns:a16="http://schemas.microsoft.com/office/drawing/2014/main" id="{FF23B014-F437-DAFB-FFF6-29827A9D1E94}"/>
              </a:ext>
            </a:extLst>
          </p:cNvPr>
          <p:cNvSpPr/>
          <p:nvPr/>
        </p:nvSpPr>
        <p:spPr>
          <a:xfrm rot="19860000" flipH="1">
            <a:off x="3343271" y="3685950"/>
            <a:ext cx="287972" cy="806321"/>
          </a:xfrm>
          <a:prstGeom prst="downArrow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7" name="Picture 8" descr="50PCS Intel Core i7 8th Gen Sticker Case Badge Genuine USA Lot Wholesale  OEM | eBay">
            <a:extLst>
              <a:ext uri="{FF2B5EF4-FFF2-40B4-BE49-F238E27FC236}">
                <a16:creationId xmlns:a16="http://schemas.microsoft.com/office/drawing/2014/main" id="{3F1DFFFF-AA79-7E11-8F3D-AB940343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67" y="4853711"/>
            <a:ext cx="344287" cy="32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8B1009-72E5-57DA-548A-BC4F9AFA6DBD}"/>
              </a:ext>
            </a:extLst>
          </p:cNvPr>
          <p:cNvSpPr txBox="1"/>
          <p:nvPr/>
        </p:nvSpPr>
        <p:spPr>
          <a:xfrm>
            <a:off x="751371" y="2101348"/>
            <a:ext cx="4104104" cy="369332"/>
          </a:xfrm>
          <a:prstGeom prst="rect">
            <a:avLst/>
          </a:prstGeom>
          <a:ln w="190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i="1"/>
              <a:t>Generates &amp; runs </a:t>
            </a:r>
            <a:r>
              <a:rPr lang="en-CA" b="1" i="1"/>
              <a:t>random test cases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42C618-AA44-8F3B-66BA-1D38D22C8E62}"/>
              </a:ext>
            </a:extLst>
          </p:cNvPr>
          <p:cNvGrpSpPr/>
          <p:nvPr/>
        </p:nvGrpSpPr>
        <p:grpSpPr>
          <a:xfrm>
            <a:off x="501636" y="2485852"/>
            <a:ext cx="3260778" cy="1341120"/>
            <a:chOff x="501636" y="2701981"/>
            <a:chExt cx="3260778" cy="1341120"/>
          </a:xfrm>
        </p:grpSpPr>
        <p:sp>
          <p:nvSpPr>
            <p:cNvPr id="29" name="Rectangle: Rounded Corners 54">
              <a:extLst>
                <a:ext uri="{FF2B5EF4-FFF2-40B4-BE49-F238E27FC236}">
                  <a16:creationId xmlns:a16="http://schemas.microsoft.com/office/drawing/2014/main" id="{68DC0280-6D76-2E83-F5AE-7655A8C10655}"/>
                </a:ext>
              </a:extLst>
            </p:cNvPr>
            <p:cNvSpPr/>
            <p:nvPr/>
          </p:nvSpPr>
          <p:spPr>
            <a:xfrm>
              <a:off x="2116301" y="2805894"/>
              <a:ext cx="1356533" cy="1094914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CA" sz="1100"/>
            </a:p>
          </p:txBody>
        </p:sp>
        <p:sp>
          <p:nvSpPr>
            <p:cNvPr id="30" name="Rectangle: Rounded Corners 55">
              <a:extLst>
                <a:ext uri="{FF2B5EF4-FFF2-40B4-BE49-F238E27FC236}">
                  <a16:creationId xmlns:a16="http://schemas.microsoft.com/office/drawing/2014/main" id="{DE9EDD5E-081E-95D6-096A-1E515966FE80}"/>
                </a:ext>
              </a:extLst>
            </p:cNvPr>
            <p:cNvSpPr/>
            <p:nvPr/>
          </p:nvSpPr>
          <p:spPr>
            <a:xfrm>
              <a:off x="2294785" y="3137729"/>
              <a:ext cx="1004576" cy="313986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Program</a:t>
              </a:r>
            </a:p>
          </p:txBody>
        </p:sp>
        <p:sp>
          <p:nvSpPr>
            <p:cNvPr id="31" name="Rectangle: Rounded Corners 56">
              <a:extLst>
                <a:ext uri="{FF2B5EF4-FFF2-40B4-BE49-F238E27FC236}">
                  <a16:creationId xmlns:a16="http://schemas.microsoft.com/office/drawing/2014/main" id="{F2B78212-CBE8-5397-4DDD-DF88983764F0}"/>
                </a:ext>
              </a:extLst>
            </p:cNvPr>
            <p:cNvSpPr/>
            <p:nvPr/>
          </p:nvSpPr>
          <p:spPr>
            <a:xfrm>
              <a:off x="2296836" y="3486146"/>
              <a:ext cx="1004577" cy="28689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12700">
              <a:solidFill>
                <a:schemeClr val="tx1"/>
              </a:solidFill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Input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F964E4-81D2-B1D8-F3EC-2D5F29EEB0E2}"/>
                </a:ext>
              </a:extLst>
            </p:cNvPr>
            <p:cNvSpPr txBox="1"/>
            <p:nvPr/>
          </p:nvSpPr>
          <p:spPr>
            <a:xfrm>
              <a:off x="2284800" y="2832560"/>
              <a:ext cx="1010438" cy="291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/>
                </a:rPr>
                <a:t>Test Case</a:t>
              </a:r>
              <a:endParaRPr lang="en-CA" sz="1400"/>
            </a:p>
          </p:txBody>
        </p:sp>
        <p:sp>
          <p:nvSpPr>
            <p:cNvPr id="23" name="Arrow: Down 48">
              <a:extLst>
                <a:ext uri="{FF2B5EF4-FFF2-40B4-BE49-F238E27FC236}">
                  <a16:creationId xmlns:a16="http://schemas.microsoft.com/office/drawing/2014/main" id="{0DE60640-0A9D-CEEB-09C5-824A961A8AC6}"/>
                </a:ext>
              </a:extLst>
            </p:cNvPr>
            <p:cNvSpPr/>
            <p:nvPr/>
          </p:nvSpPr>
          <p:spPr>
            <a:xfrm rot="16200000">
              <a:off x="1710916" y="3190954"/>
              <a:ext cx="305415" cy="319988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Explosion: 14 Points 49">
              <a:extLst>
                <a:ext uri="{FF2B5EF4-FFF2-40B4-BE49-F238E27FC236}">
                  <a16:creationId xmlns:a16="http://schemas.microsoft.com/office/drawing/2014/main" id="{DE87FD1B-50C6-B14C-24C4-89121ADB650A}"/>
                </a:ext>
              </a:extLst>
            </p:cNvPr>
            <p:cNvSpPr/>
            <p:nvPr/>
          </p:nvSpPr>
          <p:spPr>
            <a:xfrm>
              <a:off x="690391" y="3006423"/>
              <a:ext cx="997224" cy="737600"/>
            </a:xfrm>
            <a:prstGeom prst="irregularSeal2">
              <a:avLst/>
            </a:prstGeom>
            <a:solidFill>
              <a:schemeClr val="bg2">
                <a:lumMod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2E54F97-D92D-FEC4-39E5-22A5A2021F28}"/>
                </a:ext>
              </a:extLst>
            </p:cNvPr>
            <p:cNvSpPr/>
            <p:nvPr/>
          </p:nvSpPr>
          <p:spPr>
            <a:xfrm>
              <a:off x="818781" y="3241800"/>
              <a:ext cx="692865" cy="2868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RNG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EDC7CE4-D3C6-AA87-E9EA-F5D9E373112D}"/>
                </a:ext>
              </a:extLst>
            </p:cNvPr>
            <p:cNvSpPr/>
            <p:nvPr/>
          </p:nvSpPr>
          <p:spPr>
            <a:xfrm>
              <a:off x="501636" y="2701981"/>
              <a:ext cx="3260778" cy="13411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CAA38C8-A1D7-11BD-2B58-0448990ED6B8}"/>
              </a:ext>
            </a:extLst>
          </p:cNvPr>
          <p:cNvGrpSpPr/>
          <p:nvPr/>
        </p:nvGrpSpPr>
        <p:grpSpPr>
          <a:xfrm>
            <a:off x="4224312" y="3502930"/>
            <a:ext cx="7352642" cy="984885"/>
            <a:chOff x="4338049" y="4340306"/>
            <a:chExt cx="7352642" cy="984885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E5115A-113E-4432-9442-B9BCD34113D7}"/>
                </a:ext>
              </a:extLst>
            </p:cNvPr>
            <p:cNvSpPr txBox="1"/>
            <p:nvPr/>
          </p:nvSpPr>
          <p:spPr>
            <a:xfrm>
              <a:off x="5050112" y="4340306"/>
              <a:ext cx="6640579" cy="98488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rgbClr val="C00000"/>
              </a:solidFill>
            </a:ln>
          </p:spPr>
          <p:txBody>
            <a:bodyPr wrap="square" lIns="274320" tIns="182880" bIns="182880" rtlCol="0">
              <a:spAutoFit/>
            </a:bodyPr>
            <a:lstStyle/>
            <a:p>
              <a:r>
                <a:rPr lang="en-CA" sz="2000" b="1">
                  <a:solidFill>
                    <a:srgbClr val="C00000"/>
                  </a:solidFill>
                </a:rPr>
                <a:t>Problem: </a:t>
              </a:r>
              <a:r>
                <a:rPr lang="en-CA" sz="2000"/>
                <a:t>ONLY applicable to </a:t>
              </a:r>
              <a:r>
                <a:rPr lang="en-CA" sz="2000" b="1"/>
                <a:t>commercial</a:t>
              </a:r>
              <a:r>
                <a:rPr lang="en-CA" sz="2000"/>
                <a:t> CPUs; Vulnerabilities found post-silicon are hard to address! </a:t>
              </a:r>
            </a:p>
          </p:txBody>
        </p:sp>
        <p:cxnSp>
          <p:nvCxnSpPr>
            <p:cNvPr id="89" name="Connector: Curved 88">
              <a:extLst>
                <a:ext uri="{FF2B5EF4-FFF2-40B4-BE49-F238E27FC236}">
                  <a16:creationId xmlns:a16="http://schemas.microsoft.com/office/drawing/2014/main" id="{C64B0564-7A92-DD32-8516-345FC4DE71B8}"/>
                </a:ext>
              </a:extLst>
            </p:cNvPr>
            <p:cNvCxnSpPr>
              <a:cxnSpLocks/>
              <a:stCxn id="43" idx="0"/>
              <a:endCxn id="88" idx="1"/>
            </p:cNvCxnSpPr>
            <p:nvPr/>
          </p:nvCxnSpPr>
          <p:spPr>
            <a:xfrm rot="5400000" flipH="1" flipV="1">
              <a:off x="4477402" y="4693396"/>
              <a:ext cx="433357" cy="712064"/>
            </a:xfrm>
            <a:prstGeom prst="curvedConnector2">
              <a:avLst/>
            </a:prstGeom>
            <a:ln w="25400">
              <a:solidFill>
                <a:srgbClr val="C00000"/>
              </a:solidFill>
              <a:tailEnd type="triangle"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3D272BC-AD64-77E3-D3F2-546429608E6E}"/>
              </a:ext>
            </a:extLst>
          </p:cNvPr>
          <p:cNvSpPr txBox="1"/>
          <p:nvPr/>
        </p:nvSpPr>
        <p:spPr>
          <a:xfrm>
            <a:off x="3259225" y="5223140"/>
            <a:ext cx="2273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/>
              <a:t>Observed Leakage</a:t>
            </a:r>
          </a:p>
          <a:p>
            <a:pPr algn="ctr"/>
            <a:r>
              <a:rPr lang="en-CA"/>
              <a:t>(Hardware Trace)</a:t>
            </a:r>
            <a:endParaRPr lang="en-US"/>
          </a:p>
        </p:txBody>
      </p:sp>
      <p:sp>
        <p:nvSpPr>
          <p:cNvPr id="8" name="Rectangle: Rounded Corners 53">
            <a:extLst>
              <a:ext uri="{FF2B5EF4-FFF2-40B4-BE49-F238E27FC236}">
                <a16:creationId xmlns:a16="http://schemas.microsoft.com/office/drawing/2014/main" id="{E7D72DC0-C6F8-2027-F9AB-BBF876974EF6}"/>
              </a:ext>
            </a:extLst>
          </p:cNvPr>
          <p:cNvSpPr/>
          <p:nvPr/>
        </p:nvSpPr>
        <p:spPr>
          <a:xfrm>
            <a:off x="690391" y="4434474"/>
            <a:ext cx="1138580" cy="782246"/>
          </a:xfrm>
          <a:prstGeom prst="roundRect">
            <a:avLst/>
          </a:prstGeom>
          <a:solidFill>
            <a:srgbClr val="407AAA"/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3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</a:rPr>
              <a:t>Speculation Contract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300" kern="0">
                <a:solidFill>
                  <a:prstClr val="white"/>
                </a:solidFill>
                <a:latin typeface="Arial" panose="020B0604020202020204"/>
              </a:rPr>
              <a:t>(Emulator)</a:t>
            </a:r>
            <a:endParaRPr kumimoji="0" lang="en-CA" sz="13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859F4-A442-40B3-7914-7F70DF357B9E}"/>
              </a:ext>
            </a:extLst>
          </p:cNvPr>
          <p:cNvSpPr txBox="1"/>
          <p:nvPr/>
        </p:nvSpPr>
        <p:spPr>
          <a:xfrm>
            <a:off x="-37059" y="5230704"/>
            <a:ext cx="322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/>
              <a:t>Captures Expected Leakage</a:t>
            </a:r>
          </a:p>
          <a:p>
            <a:pPr algn="ctr"/>
            <a:r>
              <a:rPr lang="en-CA"/>
              <a:t>(Contract Trace)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76228"/>
      </p:ext>
    </p:extLst>
  </p:cSld>
  <p:clrMapOvr>
    <a:masterClrMapping/>
  </p:clrMapOvr>
</p:sld>
</file>

<file path=ppt/theme/theme1.xml><?xml version="1.0" encoding="utf-8"?>
<a:theme xmlns:a="http://schemas.openxmlformats.org/drawingml/2006/main" name="UofT PPT Template 2021">
  <a:themeElements>
    <a:clrScheme name="Boundless2015">
      <a:dk1>
        <a:sysClr val="windowText" lastClr="000000"/>
      </a:dk1>
      <a:lt1>
        <a:sysClr val="window" lastClr="FFFFFF"/>
      </a:lt1>
      <a:dk2>
        <a:srgbClr val="002A5C"/>
      </a:dk2>
      <a:lt2>
        <a:srgbClr val="E7E6E6"/>
      </a:lt2>
      <a:accent1>
        <a:srgbClr val="008BA9"/>
      </a:accent1>
      <a:accent2>
        <a:srgbClr val="A5A5A5"/>
      </a:accent2>
      <a:accent3>
        <a:srgbClr val="7BA4D9"/>
      </a:accent3>
      <a:accent4>
        <a:srgbClr val="DAE5CD"/>
      </a:accent4>
      <a:accent5>
        <a:srgbClr val="FFE498"/>
      </a:accent5>
      <a:accent6>
        <a:srgbClr val="2AA6C8"/>
      </a:accent6>
      <a:hlink>
        <a:srgbClr val="008BA9"/>
      </a:hlink>
      <a:folHlink>
        <a:srgbClr val="7BA4D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3250</Words>
  <Application>Microsoft Macintosh PowerPoint</Application>
  <PresentationFormat>Widescreen</PresentationFormat>
  <Paragraphs>479</Paragraphs>
  <Slides>23</Slides>
  <Notes>21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Arial,Sans-Serif</vt:lpstr>
      <vt:lpstr>Calibri</vt:lpstr>
      <vt:lpstr>Consolas</vt:lpstr>
      <vt:lpstr>Courier New</vt:lpstr>
      <vt:lpstr>Wingdings</vt:lpstr>
      <vt:lpstr>UofT PPT Template 2021</vt:lpstr>
      <vt:lpstr>PowerPoint Presentation</vt:lpstr>
      <vt:lpstr>Executive Summary</vt:lpstr>
      <vt:lpstr>Background: Speculative Execution Attacks</vt:lpstr>
      <vt:lpstr>Many PRIOR Countermeasures … </vt:lpstr>
      <vt:lpstr>Many PRIOR Countermeasures …SHOWN TO BE insecure</vt:lpstr>
      <vt:lpstr>NEW countermeasures BEING proposed</vt:lpstr>
      <vt:lpstr>Why Are COUNTERMEASURES SHOWN INSECURE?</vt:lpstr>
      <vt:lpstr>State-of-the-art TESTING TOOl - Revizor</vt:lpstr>
      <vt:lpstr>State-of-the-art TESTING TOOl - Revizor</vt:lpstr>
      <vt:lpstr>DRAWBACKS of PRIOR APPROACHES</vt:lpstr>
      <vt:lpstr>amulet</vt:lpstr>
      <vt:lpstr>amulet</vt:lpstr>
      <vt:lpstr>amulet</vt:lpstr>
      <vt:lpstr>Challenges</vt:lpstr>
      <vt:lpstr>HOW TO PICK microarchitectural traces?</vt:lpstr>
      <vt:lpstr>addressing Slow TESTING speed</vt:lpstr>
      <vt:lpstr>addressing Slow TESTING speed</vt:lpstr>
      <vt:lpstr>Leakage amplification</vt:lpstr>
      <vt:lpstr>Results: Systematic TESTING campaign</vt:lpstr>
      <vt:lpstr>PowerPoint Presentation</vt:lpstr>
      <vt:lpstr>Conclusion</vt:lpstr>
      <vt:lpstr>BACKUP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Dave Krawczyk</dc:creator>
  <cp:keywords/>
  <dc:description/>
  <cp:lastModifiedBy>Gururaj Saileshwar</cp:lastModifiedBy>
  <cp:revision>2</cp:revision>
  <cp:lastPrinted>2015-11-18T18:05:23Z</cp:lastPrinted>
  <dcterms:created xsi:type="dcterms:W3CDTF">2015-10-03T01:05:36Z</dcterms:created>
  <dcterms:modified xsi:type="dcterms:W3CDTF">2025-07-03T22:21:28Z</dcterms:modified>
  <cp:category/>
</cp:coreProperties>
</file>