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5"/>
  </p:notesMasterIdLst>
  <p:sldIdLst>
    <p:sldId id="729" r:id="rId2"/>
    <p:sldId id="754" r:id="rId3"/>
    <p:sldId id="773" r:id="rId4"/>
    <p:sldId id="264" r:id="rId5"/>
    <p:sldId id="755" r:id="rId6"/>
    <p:sldId id="768" r:id="rId7"/>
    <p:sldId id="757" r:id="rId8"/>
    <p:sldId id="753" r:id="rId9"/>
    <p:sldId id="751" r:id="rId10"/>
    <p:sldId id="758" r:id="rId11"/>
    <p:sldId id="750" r:id="rId12"/>
    <p:sldId id="769" r:id="rId13"/>
    <p:sldId id="759" r:id="rId14"/>
    <p:sldId id="760" r:id="rId15"/>
    <p:sldId id="761" r:id="rId16"/>
    <p:sldId id="770" r:id="rId17"/>
    <p:sldId id="762" r:id="rId18"/>
    <p:sldId id="763" r:id="rId19"/>
    <p:sldId id="772" r:id="rId20"/>
    <p:sldId id="766" r:id="rId21"/>
    <p:sldId id="767" r:id="rId22"/>
    <p:sldId id="771" r:id="rId23"/>
    <p:sldId id="72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A39A"/>
    <a:srgbClr val="FF9300"/>
    <a:srgbClr val="FF7E79"/>
    <a:srgbClr val="ECB0A1"/>
    <a:srgbClr val="E98275"/>
    <a:srgbClr val="F5E1D6"/>
    <a:srgbClr val="E3A485"/>
    <a:srgbClr val="FFFC00"/>
    <a:srgbClr val="FFD579"/>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2"/>
    <p:restoredTop sz="76008"/>
  </p:normalViewPr>
  <p:slideViewPr>
    <p:cSldViewPr snapToGrid="0" snapToObjects="1">
      <p:cViewPr varScale="1">
        <p:scale>
          <a:sx n="93" d="100"/>
          <a:sy n="93" d="100"/>
        </p:scale>
        <p:origin x="1240" y="208"/>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7CEC6-4C6E-0840-B1F6-B12A50962419}"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D451C-5EB4-4349-A994-98AFA094F6D8}" type="slidenum">
              <a:rPr lang="en-US" smtClean="0"/>
              <a:t>‹#›</a:t>
            </a:fld>
            <a:endParaRPr lang="en-US"/>
          </a:p>
        </p:txBody>
      </p:sp>
    </p:spTree>
    <p:extLst>
      <p:ext uri="{BB962C8B-B14F-4D97-AF65-F5344CB8AC3E}">
        <p14:creationId xmlns:p14="http://schemas.microsoft.com/office/powerpoint/2010/main" val="428565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Good afternoon everyone, I am Anish Saxena, a second year PhD student at Georgia Institute of Technology advised by Prof. Moinuddin Qureshi</a:t>
            </a:r>
          </a:p>
          <a:p>
            <a:pPr marL="171450" indent="-171450">
              <a:buFontTx/>
              <a:buChar char="-"/>
            </a:pPr>
            <a:r>
              <a:rPr lang="en-US" dirty="0"/>
              <a:t>I am pleased to present PT-Guard, our solution to protect page table integrity against breakthrough </a:t>
            </a:r>
            <a:r>
              <a:rPr lang="en-US" dirty="0" err="1"/>
              <a:t>Rowhammer</a:t>
            </a:r>
            <a:r>
              <a:rPr lang="en-US" dirty="0"/>
              <a:t> attacks.</a:t>
            </a:r>
          </a:p>
          <a:p>
            <a:pPr marL="171450" indent="-171450">
              <a:buFontTx/>
              <a:buChar char="-"/>
            </a:pPr>
            <a:r>
              <a:rPr lang="en-US" dirty="0"/>
              <a:t>This work was done in collaboration with Gururaj, an alumni of our research group, and Jonas and Andreas from Daniel </a:t>
            </a:r>
            <a:r>
              <a:rPr lang="en-US" dirty="0" err="1"/>
              <a:t>Gruss</a:t>
            </a:r>
            <a:r>
              <a:rPr lang="en-US" dirty="0"/>
              <a:t>’ group at TU Graz.</a:t>
            </a:r>
          </a:p>
        </p:txBody>
      </p:sp>
      <p:sp>
        <p:nvSpPr>
          <p:cNvPr id="4" name="Slide Number Placeholder 3"/>
          <p:cNvSpPr>
            <a:spLocks noGrp="1"/>
          </p:cNvSpPr>
          <p:nvPr>
            <p:ph type="sldNum" sz="quarter" idx="5"/>
          </p:nvPr>
        </p:nvSpPr>
        <p:spPr/>
        <p:txBody>
          <a:bodyPr/>
          <a:lstStyle/>
          <a:p>
            <a:fld id="{256D451C-5EB4-4349-A994-98AFA094F6D8}" type="slidenum">
              <a:rPr lang="en-US" smtClean="0"/>
              <a:t>1</a:t>
            </a:fld>
            <a:endParaRPr lang="en-US"/>
          </a:p>
        </p:txBody>
      </p:sp>
    </p:spTree>
    <p:extLst>
      <p:ext uri="{BB962C8B-B14F-4D97-AF65-F5344CB8AC3E}">
        <p14:creationId xmlns:p14="http://schemas.microsoft.com/office/powerpoint/2010/main" val="3518611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 provide complete protection, our defense must detect arbitrary bit flips in any field of page table, be it PFN or metadata.</a:t>
            </a:r>
          </a:p>
          <a:p>
            <a:pPr marL="171450" lvl="0" indent="-171450">
              <a:buFontTx/>
              <a:buChar char="-"/>
            </a:pPr>
            <a:r>
              <a:rPr lang="en-US" dirty="0"/>
              <a:t>We observe that message authentication codes (MAC) can detect such arbitrary tampering, so a MAC computed over all PTE fields can reliably detect any bit flips. </a:t>
            </a:r>
          </a:p>
          <a:p>
            <a:pPr marL="171450" lvl="0" indent="-171450">
              <a:buFontTx/>
              <a:buChar char="-"/>
            </a:pPr>
            <a:r>
              <a:rPr lang="en-US" dirty="0"/>
              <a:t>The computed MAC is stored in DRAM and compared against the recomputed MAC whenever the line is read back from memory, with a mismatch indicating bit flips.</a:t>
            </a:r>
          </a:p>
          <a:p>
            <a:pPr marL="171450" lvl="0" indent="-171450">
              <a:buFontTx/>
              <a:buChar char="-"/>
            </a:pPr>
            <a:r>
              <a:rPr lang="en-US" dirty="0"/>
              <a:t>Unfortunately, MACs require significant storage, for example, a 64-bit MAC is a 12.5% storage overhead and typically requires an extra memory access with every PTE </a:t>
            </a:r>
            <a:r>
              <a:rPr lang="en-US" dirty="0" err="1"/>
              <a:t>cacheline</a:t>
            </a:r>
            <a:r>
              <a:rPr lang="en-US" dirty="0"/>
              <a:t> access to the DRAM.</a:t>
            </a:r>
          </a:p>
          <a:p>
            <a:pPr marL="171450" lvl="0" indent="-171450">
              <a:buFontTx/>
              <a:buChar char="-"/>
            </a:pPr>
            <a:r>
              <a:rPr lang="en-US" dirty="0"/>
              <a:t>This is a significant runtime overhead.</a:t>
            </a:r>
          </a:p>
          <a:p>
            <a:pPr marL="171450" lvl="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256D451C-5EB4-4349-A994-98AFA094F6D8}" type="slidenum">
              <a:rPr lang="en-US" smtClean="0"/>
              <a:t>10</a:t>
            </a:fld>
            <a:endParaRPr lang="en-US"/>
          </a:p>
        </p:txBody>
      </p:sp>
    </p:spTree>
    <p:extLst>
      <p:ext uri="{BB962C8B-B14F-4D97-AF65-F5344CB8AC3E}">
        <p14:creationId xmlns:p14="http://schemas.microsoft.com/office/powerpoint/2010/main" val="325995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want to rely on the security provided by a MAC while avoiding associated overheads.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To this end, we observe that while modern PTEs are provisioned with 40-bit PFNs that can address 4 petabytes of physical memory, client systems use much less.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Typically only use up-to 1 terabytes, leaving 12 bits in every PTE’s PFN unused.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Our key insight is to pool these unused PFN bits within the PTEs of a PTE </a:t>
            </a:r>
            <a:r>
              <a:rPr lang="en-US" dirty="0" err="1"/>
              <a:t>cacheline</a:t>
            </a:r>
            <a:r>
              <a:rPr lang="en-US" dirty="0"/>
              <a:t> to embed the MAC.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repurpose these 96-bits across 8 PTEs within a line to embed a strong 96-bit MAC within the PTE </a:t>
            </a:r>
            <a:r>
              <a:rPr lang="en-US" dirty="0" err="1"/>
              <a:t>cacheline</a:t>
            </a:r>
            <a:r>
              <a:rPr lang="en-US" dirty="0"/>
              <a:t> itself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As the MAC is implicitly fetched as part of the PTE line from DRAM, our design obviates DRAM access and storage overheads due to MAC.</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256D451C-5EB4-4349-A994-98AFA094F6D8}" type="slidenum">
              <a:rPr lang="en-US" smtClean="0"/>
              <a:t>11</a:t>
            </a:fld>
            <a:endParaRPr lang="en-US"/>
          </a:p>
        </p:txBody>
      </p:sp>
    </p:spTree>
    <p:extLst>
      <p:ext uri="{BB962C8B-B14F-4D97-AF65-F5344CB8AC3E}">
        <p14:creationId xmlns:p14="http://schemas.microsoft.com/office/powerpoint/2010/main" val="422800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To implement PT-Guard, we perform the MAC verification at the memory controller.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MAC is embedded on DRAM writes and on DRAM reads during page table walks, it is recomputed over protected fields and checked against the stored MAC, with a mismatch indicating bit flips.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If the MAC matches, the embedded bits are zeroed out and the PTE </a:t>
            </a:r>
            <a:r>
              <a:rPr lang="en-US" dirty="0" err="1"/>
              <a:t>cacheline</a:t>
            </a:r>
            <a:r>
              <a:rPr lang="en-US" dirty="0"/>
              <a:t> value is the same as that consumed by the cores and caches in the baseline.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Thus, we require no changes to the core, caches, and software. </a:t>
            </a:r>
          </a:p>
          <a:p>
            <a:endParaRPr lang="en-US" dirty="0"/>
          </a:p>
        </p:txBody>
      </p:sp>
      <p:sp>
        <p:nvSpPr>
          <p:cNvPr id="4" name="Slide Number Placeholder 3"/>
          <p:cNvSpPr>
            <a:spLocks noGrp="1"/>
          </p:cNvSpPr>
          <p:nvPr>
            <p:ph type="sldNum" sz="quarter" idx="5"/>
          </p:nvPr>
        </p:nvSpPr>
        <p:spPr/>
        <p:txBody>
          <a:bodyPr/>
          <a:lstStyle/>
          <a:p>
            <a:fld id="{256D451C-5EB4-4349-A994-98AFA094F6D8}" type="slidenum">
              <a:rPr lang="en-US" smtClean="0"/>
              <a:t>12</a:t>
            </a:fld>
            <a:endParaRPr lang="en-US"/>
          </a:p>
        </p:txBody>
      </p:sp>
    </p:spTree>
    <p:extLst>
      <p:ext uri="{BB962C8B-B14F-4D97-AF65-F5344CB8AC3E}">
        <p14:creationId xmlns:p14="http://schemas.microsoft.com/office/powerpoint/2010/main" val="420439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need ensure all PTE </a:t>
            </a:r>
            <a:r>
              <a:rPr lang="en-US" dirty="0" err="1"/>
              <a:t>cachelines</a:t>
            </a:r>
            <a:r>
              <a:rPr lang="en-US" dirty="0"/>
              <a:t> are protected with a MAC.</a:t>
            </a:r>
          </a:p>
          <a:p>
            <a:pPr marL="171450" indent="-171450">
              <a:buFontTx/>
              <a:buChar char="-"/>
            </a:pPr>
            <a:r>
              <a:rPr lang="en-US" dirty="0"/>
              <a:t>To identify PTE </a:t>
            </a:r>
            <a:r>
              <a:rPr lang="en-US" dirty="0" err="1"/>
              <a:t>cachelines</a:t>
            </a:r>
            <a:r>
              <a:rPr lang="en-US" dirty="0"/>
              <a:t>, we leverage the zeroed out bits in the PFN to perform a bit pattern match.</a:t>
            </a:r>
          </a:p>
          <a:p>
            <a:pPr marL="171450" indent="-171450">
              <a:buFontTx/>
              <a:buChar char="-"/>
            </a:pPr>
            <a:r>
              <a:rPr lang="en-US" dirty="0"/>
              <a:t>On DRAM writes, all lines that match the bit pattern are protected by embedding the computed MAC within the line.</a:t>
            </a:r>
          </a:p>
          <a:p>
            <a:pPr marL="171450" indent="-171450">
              <a:buFontTx/>
              <a:buChar char="-"/>
            </a:pPr>
            <a:r>
              <a:rPr lang="en-US" dirty="0"/>
              <a:t>This includes all PTE </a:t>
            </a:r>
            <a:r>
              <a:rPr lang="en-US" dirty="0" err="1"/>
              <a:t>cachelines</a:t>
            </a:r>
            <a:r>
              <a:rPr lang="en-US" dirty="0"/>
              <a:t> and some non-page table lines that happen to match this bit pattern.</a:t>
            </a:r>
          </a:p>
          <a:p>
            <a:pPr marL="171450" indent="-171450">
              <a:buFontTx/>
              <a:buChar char="-"/>
            </a:pPr>
            <a:r>
              <a:rPr lang="en-US" dirty="0"/>
              <a:t>We detect tampering by matching the computed MAC with the embedded MAC on DRAM reads during page table walks.</a:t>
            </a:r>
          </a:p>
          <a:p>
            <a:pPr marL="171450" indent="-171450">
              <a:buFontTx/>
              <a:buChar char="-"/>
            </a:pPr>
            <a:r>
              <a:rPr lang="en-US" dirty="0"/>
              <a:t>The chance of a tampered PTE line escaping detection is exceedingly low for our 96-bit MAC.</a:t>
            </a:r>
          </a:p>
          <a:p>
            <a:pPr marL="171450" indent="-171450">
              <a:buFontTx/>
              <a:buChar char="-"/>
            </a:pPr>
            <a:r>
              <a:rPr lang="en-US" dirty="0"/>
              <a:t>It would require a trillion years of continuous reads of faulty PTE lines to get one such escape event.</a:t>
            </a:r>
          </a:p>
          <a:p>
            <a:pPr marL="171450" indent="-171450">
              <a:buFontTx/>
              <a:buChar char="-"/>
            </a:pPr>
            <a:r>
              <a:rPr lang="en-US" dirty="0"/>
              <a:t>However, there is a chance that the bits in the line where MAC is embedded happen to match with the MAC computed over the line.</a:t>
            </a:r>
          </a:p>
          <a:p>
            <a:pPr marL="171450" indent="-171450">
              <a:buFontTx/>
              <a:buChar char="-"/>
            </a:pPr>
            <a:r>
              <a:rPr lang="en-US" dirty="0"/>
              <a:t>In this case, we track such colliding lines with small buffer to ensure we don’t erroneously remove MAC bits from such lines on DRAM reads.</a:t>
            </a:r>
          </a:p>
          <a:p>
            <a:pPr marL="171450" indent="-171450">
              <a:buFontTx/>
              <a:buChar char="-"/>
            </a:pPr>
            <a:r>
              <a:rPr lang="en-US" dirty="0"/>
              <a:t>Overall, we require 32 bytes of SRAM in the memory controller to store the secret key of our MAC cipher and 20-bytes for the 4-entry collision tracking buffer, for a negligible SRAM requirement of 52-Bytes.</a:t>
            </a:r>
          </a:p>
        </p:txBody>
      </p:sp>
      <p:sp>
        <p:nvSpPr>
          <p:cNvPr id="4" name="Slide Number Placeholder 3"/>
          <p:cNvSpPr>
            <a:spLocks noGrp="1"/>
          </p:cNvSpPr>
          <p:nvPr>
            <p:ph type="sldNum" sz="quarter" idx="5"/>
          </p:nvPr>
        </p:nvSpPr>
        <p:spPr/>
        <p:txBody>
          <a:bodyPr/>
          <a:lstStyle/>
          <a:p>
            <a:fld id="{256D451C-5EB4-4349-A994-98AFA094F6D8}" type="slidenum">
              <a:rPr lang="en-US" smtClean="0"/>
              <a:t>13</a:t>
            </a:fld>
            <a:endParaRPr lang="en-US"/>
          </a:p>
        </p:txBody>
      </p:sp>
    </p:spTree>
    <p:extLst>
      <p:ext uri="{BB962C8B-B14F-4D97-AF65-F5344CB8AC3E}">
        <p14:creationId xmlns:p14="http://schemas.microsoft.com/office/powerpoint/2010/main" val="399553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PT-Guard detects all bit flips on page table walks, and once tampering is detected, we forward this information to the core without sending any data, and the core notifies the OS via an exception.</a:t>
            </a:r>
          </a:p>
          <a:p>
            <a:pPr marL="171450" indent="-171450">
              <a:buFontTx/>
              <a:buChar char="-"/>
            </a:pPr>
            <a:r>
              <a:rPr lang="en-US" dirty="0"/>
              <a:t>Therefore, tampered page table data is never consumed, even speculatively.</a:t>
            </a:r>
          </a:p>
          <a:p>
            <a:pPr marL="171450" indent="-171450">
              <a:buFontTx/>
              <a:buChar char="-"/>
            </a:pPr>
            <a:r>
              <a:rPr lang="en-US" dirty="0"/>
              <a:t>Recall that some regular data lines that happen to match the bit pattern are also embedded with a MAC.</a:t>
            </a:r>
          </a:p>
          <a:p>
            <a:pPr marL="171450" indent="-171450">
              <a:buFontTx/>
              <a:buChar char="-"/>
            </a:pPr>
            <a:r>
              <a:rPr lang="en-US" dirty="0"/>
              <a:t>To remove the MAC for such lines, PT-Guard needs to perform a MAC verification on every DRAM read, which is our main source of performance overhead.</a:t>
            </a:r>
          </a:p>
          <a:p>
            <a:pPr marL="171450" indent="-171450">
              <a:buFontTx/>
              <a:buChar char="-"/>
            </a:pPr>
            <a:r>
              <a:rPr lang="en-US" dirty="0"/>
              <a:t>If tampering is detected on such non-page table lines, the MAC is not removed and corrupted data is forwarded, which is no different compared to the unprotected baseline.</a:t>
            </a:r>
          </a:p>
          <a:p>
            <a:pPr marL="171450" indent="-171450">
              <a:buFontTx/>
              <a:buChar char="-"/>
            </a:pPr>
            <a:r>
              <a:rPr lang="en-US" dirty="0"/>
              <a:t>Note that PT-Guard is a targeted defense for page tables and is not designed to protect data lines.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56D451C-5EB4-4349-A994-98AFA094F6D8}" type="slidenum">
              <a:rPr lang="en-US" smtClean="0"/>
              <a:t>14</a:t>
            </a:fld>
            <a:endParaRPr lang="en-US"/>
          </a:p>
        </p:txBody>
      </p:sp>
    </p:spTree>
    <p:extLst>
      <p:ext uri="{BB962C8B-B14F-4D97-AF65-F5344CB8AC3E}">
        <p14:creationId xmlns:p14="http://schemas.microsoft.com/office/powerpoint/2010/main" val="4164241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evaluate PT-Guard with gem5 simulations using SPEC2017 and graph analytics benchmarks.</a:t>
            </a:r>
          </a:p>
          <a:p>
            <a:pPr marL="171450" indent="-171450">
              <a:buFontTx/>
              <a:buChar char="-"/>
            </a:pPr>
            <a:r>
              <a:rPr lang="en-US" dirty="0"/>
              <a:t>We use an in-order x86-based core with 2MB LLC and 4GB DDR4 memory with a 64-entry L1 TLB and an 8KB MMU cache. </a:t>
            </a:r>
          </a:p>
          <a:p>
            <a:pPr marL="171450" indent="-171450">
              <a:buFontTx/>
              <a:buChar char="-"/>
            </a:pPr>
            <a:r>
              <a:rPr lang="en-US" dirty="0"/>
              <a:t>The key overheads of PT-Guard is the MAC delay latency of 10 cycles that is incurred on all DRAM reads to verify and remove the embedded MAC as needed.</a:t>
            </a:r>
          </a:p>
          <a:p>
            <a:pPr marL="171450" indent="-171450">
              <a:buFontTx/>
              <a:buChar char="-"/>
            </a:pPr>
            <a:r>
              <a:rPr lang="en-US" dirty="0"/>
              <a:t>Next, we look at the results.</a:t>
            </a:r>
          </a:p>
        </p:txBody>
      </p:sp>
      <p:sp>
        <p:nvSpPr>
          <p:cNvPr id="4" name="Slide Number Placeholder 3"/>
          <p:cNvSpPr>
            <a:spLocks noGrp="1"/>
          </p:cNvSpPr>
          <p:nvPr>
            <p:ph type="sldNum" sz="quarter" idx="5"/>
          </p:nvPr>
        </p:nvSpPr>
        <p:spPr/>
        <p:txBody>
          <a:bodyPr/>
          <a:lstStyle/>
          <a:p>
            <a:fld id="{256D451C-5EB4-4349-A994-98AFA094F6D8}" type="slidenum">
              <a:rPr lang="en-US" smtClean="0"/>
              <a:t>15</a:t>
            </a:fld>
            <a:endParaRPr lang="en-US"/>
          </a:p>
        </p:txBody>
      </p:sp>
    </p:spTree>
    <p:extLst>
      <p:ext uri="{BB962C8B-B14F-4D97-AF65-F5344CB8AC3E}">
        <p14:creationId xmlns:p14="http://schemas.microsoft.com/office/powerpoint/2010/main" val="3977889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Here, we show the normalized IPC of workloads with PT-Guard versus an unprotected baseline.</a:t>
            </a:r>
          </a:p>
          <a:p>
            <a:pPr marL="171450" indent="-171450">
              <a:buFontTx/>
              <a:buChar char="-"/>
            </a:pPr>
            <a:r>
              <a:rPr lang="en-US" dirty="0"/>
              <a:t>Overall, PT-Guard incurs a low overhead of 1.3% on average.</a:t>
            </a:r>
          </a:p>
          <a:p>
            <a:pPr marL="171450" indent="-171450">
              <a:buFontTx/>
              <a:buChar char="-"/>
            </a:pPr>
            <a:r>
              <a:rPr lang="en-US" dirty="0"/>
              <a:t>To understand these results, we plot the LLC misses per kilo instruction of these workloads and find that the slowdown is correlated with the LLC MPKI.</a:t>
            </a:r>
          </a:p>
          <a:p>
            <a:pPr marL="171450" indent="-171450">
              <a:buFontTx/>
              <a:buChar char="-"/>
            </a:pPr>
            <a:r>
              <a:rPr lang="en-US" dirty="0"/>
              <a:t>This is expected, as more cache misses leads to more DRAM accesses which leads to more delay for MAC verification.</a:t>
            </a:r>
          </a:p>
          <a:p>
            <a:endParaRPr lang="en-US" dirty="0"/>
          </a:p>
        </p:txBody>
      </p:sp>
      <p:sp>
        <p:nvSpPr>
          <p:cNvPr id="4" name="Slide Number Placeholder 3"/>
          <p:cNvSpPr>
            <a:spLocks noGrp="1"/>
          </p:cNvSpPr>
          <p:nvPr>
            <p:ph type="sldNum" sz="quarter" idx="5"/>
          </p:nvPr>
        </p:nvSpPr>
        <p:spPr/>
        <p:txBody>
          <a:bodyPr/>
          <a:lstStyle/>
          <a:p>
            <a:fld id="{256D451C-5EB4-4349-A994-98AFA094F6D8}" type="slidenum">
              <a:rPr lang="en-US" smtClean="0"/>
              <a:t>16</a:t>
            </a:fld>
            <a:endParaRPr lang="en-US"/>
          </a:p>
        </p:txBody>
      </p:sp>
    </p:spTree>
    <p:extLst>
      <p:ext uri="{BB962C8B-B14F-4D97-AF65-F5344CB8AC3E}">
        <p14:creationId xmlns:p14="http://schemas.microsoft.com/office/powerpoint/2010/main" val="275987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Now let us try to reduce these overheads. Note that the fraction of PTE </a:t>
            </a:r>
            <a:r>
              <a:rPr lang="en-US" dirty="0" err="1"/>
              <a:t>cachelines</a:t>
            </a:r>
            <a:r>
              <a:rPr lang="en-US" dirty="0"/>
              <a:t> is very small compared to all </a:t>
            </a:r>
            <a:r>
              <a:rPr lang="en-US" dirty="0" err="1"/>
              <a:t>cachelines</a:t>
            </a:r>
            <a:r>
              <a:rPr lang="en-US" dirty="0"/>
              <a:t> that are read from the DRAM.</a:t>
            </a:r>
          </a:p>
          <a:p>
            <a:pPr marL="171450" indent="-171450">
              <a:buFontTx/>
              <a:buChar char="-"/>
            </a:pPr>
            <a:r>
              <a:rPr lang="en-US" dirty="0"/>
              <a:t>Ideally, we would like to only incur MAC delay for PTE lines.</a:t>
            </a:r>
          </a:p>
          <a:p>
            <a:pPr marL="171450" indent="-171450">
              <a:buFontTx/>
              <a:buChar char="-"/>
            </a:pPr>
            <a:r>
              <a:rPr lang="en-US" dirty="0"/>
              <a:t>To achieve this, we embed a unique 56-bit randomly generated identifier with every line that matches an extended bit pattern of 152 bits on DRAM writes, compared to just 96 in the baseline PT-Guard.</a:t>
            </a:r>
          </a:p>
          <a:p>
            <a:pPr marL="171450" indent="-171450">
              <a:buFontTx/>
              <a:buChar char="-"/>
            </a:pPr>
            <a:r>
              <a:rPr lang="en-US" dirty="0"/>
              <a:t>These 56 bits are currently reserved and zeroed out by the OS, and we repurpose them to optimize PT-Guard.</a:t>
            </a:r>
          </a:p>
          <a:p>
            <a:pPr marL="171450" indent="-171450">
              <a:buFontTx/>
              <a:buChar char="-"/>
            </a:pPr>
            <a:r>
              <a:rPr lang="en-US" dirty="0"/>
              <a:t>On DRAM reads for regular data, we only verify the MAC if the identifier bits match, drastically reducing the number of lines that require a MAC verification.</a:t>
            </a:r>
          </a:p>
          <a:p>
            <a:pPr marL="171450" indent="-171450">
              <a:buFontTx/>
              <a:buChar char="-"/>
            </a:pPr>
            <a:r>
              <a:rPr lang="en-US" dirty="0"/>
              <a:t>As before, we remove the identifier and the MAC before forwarding the line to the cache.</a:t>
            </a:r>
          </a:p>
          <a:p>
            <a:pPr marL="171450" indent="-171450">
              <a:buFontTx/>
              <a:buChar char="-"/>
            </a:pPr>
            <a:r>
              <a:rPr lang="en-US" dirty="0"/>
              <a:t>Finally, we observe that many lines that are written back are zeroed out, so we pre-compute the MAC corresponding to all zeroes and keep it in the memory controller, further avoiding MAC computation and verification delay for zero-</a:t>
            </a:r>
            <a:r>
              <a:rPr lang="en-US" dirty="0" err="1"/>
              <a:t>cachelines</a:t>
            </a:r>
            <a:r>
              <a:rPr lang="en-US" dirty="0"/>
              <a:t>.</a:t>
            </a:r>
          </a:p>
          <a:p>
            <a:pPr marL="171450" indent="-171450">
              <a:buFontTx/>
              <a:buChar char="-"/>
            </a:pPr>
            <a:r>
              <a:rPr lang="en-US" dirty="0"/>
              <a:t>Overall, these optimization reduce the average slowdown due to PT-Guard to a negligible 0.3% without compromising on security and with just 19-Bytes of additional SRAM.</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56D451C-5EB4-4349-A994-98AFA094F6D8}" type="slidenum">
              <a:rPr lang="en-US" smtClean="0"/>
              <a:t>17</a:t>
            </a:fld>
            <a:endParaRPr lang="en-US"/>
          </a:p>
        </p:txBody>
      </p:sp>
    </p:spTree>
    <p:extLst>
      <p:ext uri="{BB962C8B-B14F-4D97-AF65-F5344CB8AC3E}">
        <p14:creationId xmlns:p14="http://schemas.microsoft.com/office/powerpoint/2010/main" val="4228892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addition to guaranteed detection of arbitrary PTE bit flips, PT-Guard optionally performs best-effort correction of bit flips.</a:t>
            </a:r>
          </a:p>
          <a:p>
            <a:pPr marL="171450" indent="-171450">
              <a:buFontTx/>
              <a:buChar char="-"/>
            </a:pPr>
            <a:r>
              <a:rPr lang="en-US" dirty="0"/>
              <a:t>We can correct with a very high confidence due to the key insight that if a correction causes the computed MAC to match with the embedded MAC, then it must be the correct value.</a:t>
            </a:r>
          </a:p>
          <a:p>
            <a:pPr marL="171450" indent="-171450">
              <a:buFontTx/>
              <a:buChar char="-"/>
            </a:pPr>
            <a:r>
              <a:rPr lang="en-US" dirty="0"/>
              <a:t>This is because a </a:t>
            </a:r>
            <a:r>
              <a:rPr lang="en-US" dirty="0" err="1"/>
              <a:t>miscorrection</a:t>
            </a:r>
            <a:r>
              <a:rPr lang="en-US" dirty="0"/>
              <a:t> is equivalent to a MAC collision, which has negligible probability.</a:t>
            </a:r>
          </a:p>
          <a:p>
            <a:pPr marL="171450" indent="-171450">
              <a:buFontTx/>
              <a:buChar char="-"/>
            </a:pPr>
            <a:r>
              <a:rPr lang="en-US" dirty="0"/>
              <a:t>So on page table walks, if an integrity failure occurs, PT-Guard tries multiple correction guesses for the PTE line, and if a guess succeeds, the fault is transparently corrected.</a:t>
            </a:r>
          </a:p>
          <a:p>
            <a:pPr marL="171450" indent="-171450">
              <a:buFontTx/>
              <a:buChar char="-"/>
            </a:pPr>
            <a:r>
              <a:rPr lang="en-US" dirty="0"/>
              <a:t>Now let’s see how we build error correction for PTEs using MAC.</a:t>
            </a:r>
          </a:p>
        </p:txBody>
      </p:sp>
      <p:sp>
        <p:nvSpPr>
          <p:cNvPr id="4" name="Slide Number Placeholder 3"/>
          <p:cNvSpPr>
            <a:spLocks noGrp="1"/>
          </p:cNvSpPr>
          <p:nvPr>
            <p:ph type="sldNum" sz="quarter" idx="5"/>
          </p:nvPr>
        </p:nvSpPr>
        <p:spPr/>
        <p:txBody>
          <a:bodyPr/>
          <a:lstStyle/>
          <a:p>
            <a:fld id="{256D451C-5EB4-4349-A994-98AFA094F6D8}" type="slidenum">
              <a:rPr lang="en-US" smtClean="0"/>
              <a:t>18</a:t>
            </a:fld>
            <a:endParaRPr lang="en-US"/>
          </a:p>
        </p:txBody>
      </p:sp>
    </p:spTree>
    <p:extLst>
      <p:ext uri="{BB962C8B-B14F-4D97-AF65-F5344CB8AC3E}">
        <p14:creationId xmlns:p14="http://schemas.microsoft.com/office/powerpoint/2010/main" val="3436476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Bit flips can occur in the embedded MAC itself, so even if the PTE value is correct, the computed and embedded MAC won’t match.</a:t>
            </a:r>
          </a:p>
          <a:p>
            <a:pPr marL="171450" indent="-171450">
              <a:buFontTx/>
              <a:buChar char="-"/>
            </a:pPr>
            <a:r>
              <a:rPr lang="en-US" dirty="0"/>
              <a:t>So we first design a fault tolerant MAC by observing that if a few bits flip in the MAC, then the hamming distance between the computed and stored MAC will also be small.</a:t>
            </a:r>
          </a:p>
          <a:p>
            <a:pPr marL="171450" indent="-171450">
              <a:buFontTx/>
              <a:buChar char="-"/>
            </a:pPr>
            <a:r>
              <a:rPr lang="en-US" dirty="0"/>
              <a:t>In contrast, flipping a few bits in the input to the MAC will results in approximately 50% of the bits being different in the resultant MAC, due to the avalanche effect of cryptographic ciphers, with a very high hamming distance.</a:t>
            </a:r>
          </a:p>
          <a:p>
            <a:pPr marL="171450" indent="-171450">
              <a:buFontTx/>
              <a:buChar char="-"/>
            </a:pPr>
            <a:r>
              <a:rPr lang="en-US" dirty="0"/>
              <a:t>Thus, if the computed and embedded MACs differ by only a few bits, we can safely use the guessed value with very high confidence. </a:t>
            </a:r>
          </a:p>
          <a:p>
            <a:pPr marL="171450" indent="-171450">
              <a:buFontTx/>
              <a:buChar char="-"/>
            </a:pPr>
            <a:r>
              <a:rPr lang="en-US" dirty="0"/>
              <a:t>We call this a soft-match of the MAC and use it for all our guesses.</a:t>
            </a:r>
          </a:p>
          <a:p>
            <a:pPr marL="171450" indent="-171450">
              <a:buFontTx/>
              <a:buChar char="-"/>
            </a:pPr>
            <a:r>
              <a:rPr lang="en-US" dirty="0"/>
              <a:t>We tolerate up-to 4 bit flips with our MAC, ensuring that uncorrectable errors due to 5 or more bit flips in the MAC itself, are below 1%.</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56D451C-5EB4-4349-A994-98AFA094F6D8}" type="slidenum">
              <a:rPr lang="en-US" smtClean="0"/>
              <a:t>19</a:t>
            </a:fld>
            <a:endParaRPr lang="en-US"/>
          </a:p>
        </p:txBody>
      </p:sp>
    </p:spTree>
    <p:extLst>
      <p:ext uri="{BB962C8B-B14F-4D97-AF65-F5344CB8AC3E}">
        <p14:creationId xmlns:p14="http://schemas.microsoft.com/office/powerpoint/2010/main" val="189194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Here’s the outline for today</a:t>
            </a:r>
          </a:p>
          <a:p>
            <a:pPr marL="171450" indent="-171450">
              <a:buFontTx/>
              <a:buChar char="-"/>
            </a:pPr>
            <a:r>
              <a:rPr lang="en-US" dirty="0"/>
              <a:t>I will first discuss </a:t>
            </a:r>
            <a:r>
              <a:rPr lang="en-US" dirty="0" err="1"/>
              <a:t>Rowhammer</a:t>
            </a:r>
            <a:r>
              <a:rPr lang="en-US" dirty="0"/>
              <a:t> and privilege escalation attacks, and look at shortcomings of current defenses.</a:t>
            </a:r>
          </a:p>
          <a:p>
            <a:pPr marL="171450" indent="-171450">
              <a:buFontTx/>
              <a:buChar char="-"/>
            </a:pPr>
            <a:r>
              <a:rPr lang="en-US" dirty="0"/>
              <a:t>Then, I will describe PT-Guard, its performance overheads and some optimizations to reduce those overheads.</a:t>
            </a:r>
          </a:p>
          <a:p>
            <a:pPr marL="171450" indent="-171450">
              <a:buFontTx/>
              <a:buChar char="-"/>
            </a:pPr>
            <a:r>
              <a:rPr lang="en-US" dirty="0"/>
              <a:t>Finally, I will talk about the error correction capability of PT-Guard and conclude the talk.</a:t>
            </a:r>
          </a:p>
          <a:p>
            <a:pPr marL="171450" indent="-171450">
              <a:buFontTx/>
              <a:buChar char="-"/>
            </a:pPr>
            <a:r>
              <a:rPr lang="en-US" dirty="0"/>
              <a:t>So let’s get started</a:t>
            </a:r>
          </a:p>
        </p:txBody>
      </p:sp>
      <p:sp>
        <p:nvSpPr>
          <p:cNvPr id="4" name="Slide Number Placeholder 3"/>
          <p:cNvSpPr>
            <a:spLocks noGrp="1"/>
          </p:cNvSpPr>
          <p:nvPr>
            <p:ph type="sldNum" sz="quarter" idx="5"/>
          </p:nvPr>
        </p:nvSpPr>
        <p:spPr/>
        <p:txBody>
          <a:bodyPr/>
          <a:lstStyle/>
          <a:p>
            <a:fld id="{256D451C-5EB4-4349-A994-98AFA094F6D8}" type="slidenum">
              <a:rPr lang="en-US" smtClean="0"/>
              <a:t>2</a:t>
            </a:fld>
            <a:endParaRPr lang="en-US"/>
          </a:p>
        </p:txBody>
      </p:sp>
    </p:spTree>
    <p:extLst>
      <p:ext uri="{BB962C8B-B14F-4D97-AF65-F5344CB8AC3E}">
        <p14:creationId xmlns:p14="http://schemas.microsoft.com/office/powerpoint/2010/main" val="3235207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With a fault-tolerant MAC, we can now try to guess PTE values.</a:t>
            </a:r>
          </a:p>
          <a:p>
            <a:pPr marL="171450" indent="-171450">
              <a:buFontTx/>
              <a:buChar char="-"/>
            </a:pPr>
            <a:r>
              <a:rPr lang="en-US" dirty="0"/>
              <a:t>We make informed guesses by analyzing real PTE </a:t>
            </a:r>
            <a:r>
              <a:rPr lang="en-US" dirty="0" err="1"/>
              <a:t>cacheline</a:t>
            </a:r>
            <a:r>
              <a:rPr lang="en-US" dirty="0"/>
              <a:t> data from 600+ processes from 2 systems and 24 million PTEs overall, as shown in the plot of processes and PTE behavior.</a:t>
            </a:r>
          </a:p>
          <a:p>
            <a:pPr marL="171450" indent="-171450">
              <a:buFontTx/>
              <a:buChar char="-"/>
            </a:pPr>
            <a:r>
              <a:rPr lang="en-US" dirty="0"/>
              <a:t>Correcting single bit errors is trivial as we can flip each bit and check if the MAC matches. </a:t>
            </a:r>
          </a:p>
          <a:p>
            <a:pPr marL="171450" indent="-171450">
              <a:buFontTx/>
              <a:buChar char="-"/>
            </a:pPr>
            <a:r>
              <a:rPr lang="en-US" dirty="0"/>
              <a:t>Next, we see a significant portion of PTEs are zeroed out, so if we observe almost-zero PTEs, we reset them to zero.</a:t>
            </a:r>
          </a:p>
          <a:p>
            <a:pPr marL="171450" indent="-171450">
              <a:buFontTx/>
              <a:buChar char="-"/>
            </a:pPr>
            <a:r>
              <a:rPr lang="en-US" dirty="0"/>
              <a:t>Finally, we observe contiguity within the PFNs and uniformity within the flags on the PTEs within a line and try to enforce these while guessing.</a:t>
            </a:r>
          </a:p>
          <a:p>
            <a:pPr marL="171450" indent="-171450">
              <a:buFontTx/>
              <a:buChar char="-"/>
            </a:pPr>
            <a:r>
              <a:rPr lang="en-US" dirty="0"/>
              <a:t>By combining all these guesses, we are able to correct  93% of all faulty PTEs in our simulations with a bit flip probability of 0.2% and 70% at a bit flip probability of 1%, which is close to the observed worst-case in LPDDR4.</a:t>
            </a:r>
          </a:p>
          <a:p>
            <a:pPr marL="171450" indent="-171450">
              <a:buFontTx/>
              <a:buChar char="-"/>
            </a:pPr>
            <a:r>
              <a:rPr lang="en-US" dirty="0"/>
              <a:t>By performing correction with a fault-tolerant MAC, we reduce the effective security of our 96-bit MAC. </a:t>
            </a:r>
          </a:p>
          <a:p>
            <a:pPr marL="171450" indent="-171450">
              <a:buFontTx/>
              <a:buChar char="-"/>
            </a:pPr>
            <a:r>
              <a:rPr lang="en-US" dirty="0"/>
              <a:t>We find the sweet spot where we can correct almost all errors while avoiding any </a:t>
            </a:r>
            <a:r>
              <a:rPr lang="en-US" dirty="0" err="1"/>
              <a:t>miscorrection</a:t>
            </a:r>
            <a:r>
              <a:rPr lang="en-US" dirty="0"/>
              <a:t> or escape.</a:t>
            </a:r>
          </a:p>
          <a:p>
            <a:pPr marL="171450" indent="-171450">
              <a:buFontTx/>
              <a:buChar char="-"/>
            </a:pPr>
            <a:r>
              <a:rPr lang="en-US" dirty="0"/>
              <a:t>Overall, PT-Guard with error correction still provides a MAC of an effective 66-bit security, which is good for 10,000 years of detecting faulty PTEs before one escapes.</a:t>
            </a:r>
          </a:p>
        </p:txBody>
      </p:sp>
      <p:sp>
        <p:nvSpPr>
          <p:cNvPr id="4" name="Slide Number Placeholder 3"/>
          <p:cNvSpPr>
            <a:spLocks noGrp="1"/>
          </p:cNvSpPr>
          <p:nvPr>
            <p:ph type="sldNum" sz="quarter" idx="5"/>
          </p:nvPr>
        </p:nvSpPr>
        <p:spPr/>
        <p:txBody>
          <a:bodyPr/>
          <a:lstStyle/>
          <a:p>
            <a:fld id="{256D451C-5EB4-4349-A994-98AFA094F6D8}" type="slidenum">
              <a:rPr lang="en-US" smtClean="0"/>
              <a:t>20</a:t>
            </a:fld>
            <a:endParaRPr lang="en-US"/>
          </a:p>
        </p:txBody>
      </p:sp>
    </p:spTree>
    <p:extLst>
      <p:ext uri="{BB962C8B-B14F-4D97-AF65-F5344CB8AC3E}">
        <p14:creationId xmlns:p14="http://schemas.microsoft.com/office/powerpoint/2010/main" val="476863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 conclude, breakthrough attacks continue to break supposedly secure </a:t>
            </a:r>
            <a:r>
              <a:rPr lang="en-US" dirty="0" err="1"/>
              <a:t>Rowhammer</a:t>
            </a:r>
            <a:r>
              <a:rPr lang="en-US" dirty="0"/>
              <a:t> mitigations that rely on heuristics like the </a:t>
            </a:r>
            <a:r>
              <a:rPr lang="en-US" dirty="0" err="1"/>
              <a:t>Rowhammer</a:t>
            </a:r>
            <a:r>
              <a:rPr lang="en-US" dirty="0"/>
              <a:t> threshold.</a:t>
            </a:r>
          </a:p>
          <a:p>
            <a:pPr marL="171450" indent="-171450">
              <a:buFontTx/>
              <a:buChar char="-"/>
            </a:pPr>
            <a:r>
              <a:rPr lang="en-US" dirty="0"/>
              <a:t>PT-Guard instead presents a dedicated solution to provide cryptographic integrity protection for page tables by embedding MAC within the PTE cache line.</a:t>
            </a:r>
          </a:p>
          <a:p>
            <a:pPr marL="171450" indent="-171450">
              <a:buFontTx/>
              <a:buChar char="-"/>
            </a:pPr>
            <a:r>
              <a:rPr lang="en-US" dirty="0"/>
              <a:t>Our approach has no DRAM storage and access overhead, is transparent to software, has a negligible SRAM overhead of less than 100 bytes, and provides security at virtually no performance cost.</a:t>
            </a:r>
          </a:p>
          <a:p>
            <a:pPr marL="171450" indent="-171450">
              <a:buFontTx/>
              <a:buChar char="-"/>
            </a:pPr>
            <a:r>
              <a:rPr lang="en-US" dirty="0"/>
              <a:t>Moreover, we also leverage real-system insights in PTE values to perform best-effort error correction, which is not possible with previous defenses.</a:t>
            </a:r>
          </a:p>
          <a:p>
            <a:pPr marL="171450" indent="-171450">
              <a:buFontTx/>
              <a:buChar char="-"/>
            </a:pPr>
            <a:r>
              <a:rPr lang="en-US" dirty="0"/>
              <a:t>Finally, PT-Guard also does not require any significant changes to the core and cache hierarchy, and is implemented at the memory controller.</a:t>
            </a:r>
          </a:p>
          <a:p>
            <a:pPr marL="171450" indent="-171450">
              <a:buFontTx/>
              <a:buChar char="-"/>
            </a:pPr>
            <a:r>
              <a:rPr lang="en-US" dirty="0"/>
              <a:t>Overall, we develop an ultra-low cost solution which reliably defends against the most severe </a:t>
            </a:r>
            <a:r>
              <a:rPr lang="en-US" dirty="0" err="1"/>
              <a:t>Rowhammer</a:t>
            </a:r>
            <a:r>
              <a:rPr lang="en-US" dirty="0"/>
              <a:t> exploit, which is page table tampering. </a:t>
            </a:r>
          </a:p>
        </p:txBody>
      </p:sp>
      <p:sp>
        <p:nvSpPr>
          <p:cNvPr id="4" name="Slide Number Placeholder 3"/>
          <p:cNvSpPr>
            <a:spLocks noGrp="1"/>
          </p:cNvSpPr>
          <p:nvPr>
            <p:ph type="sldNum" sz="quarter" idx="5"/>
          </p:nvPr>
        </p:nvSpPr>
        <p:spPr/>
        <p:txBody>
          <a:bodyPr/>
          <a:lstStyle/>
          <a:p>
            <a:fld id="{256D451C-5EB4-4349-A994-98AFA094F6D8}" type="slidenum">
              <a:rPr lang="en-US" smtClean="0"/>
              <a:t>21</a:t>
            </a:fld>
            <a:endParaRPr lang="en-US"/>
          </a:p>
        </p:txBody>
      </p:sp>
    </p:spTree>
    <p:extLst>
      <p:ext uri="{BB962C8B-B14F-4D97-AF65-F5344CB8AC3E}">
        <p14:creationId xmlns:p14="http://schemas.microsoft.com/office/powerpoint/2010/main" val="201648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Rowhammer</a:t>
            </a:r>
            <a:r>
              <a:rPr lang="en-US" dirty="0"/>
              <a:t> occurs when an aggressor row is accessed frequently causing bit flips in nearby victim rows. </a:t>
            </a:r>
          </a:p>
          <a:p>
            <a:pPr marL="171450" indent="-171450">
              <a:buFontTx/>
              <a:buChar char="-"/>
            </a:pPr>
            <a:r>
              <a:rPr lang="en-US" dirty="0"/>
              <a:t>The attack requires activating the same row frequently, which can be done in only a few instructions as shown here, by alternatively activating two different rows.</a:t>
            </a:r>
          </a:p>
          <a:p>
            <a:pPr marL="171450" indent="-171450">
              <a:buFontTx/>
              <a:buChar char="-"/>
            </a:pPr>
            <a:r>
              <a:rPr lang="en-US" dirty="0" err="1"/>
              <a:t>Rowhammer</a:t>
            </a:r>
            <a:r>
              <a:rPr lang="en-US" dirty="0"/>
              <a:t> has become a severe security threat due to the simplicity of the attack and has been shown to corrupt data, break confidential guarantees, and privilege boundaries. </a:t>
            </a:r>
          </a:p>
        </p:txBody>
      </p:sp>
      <p:sp>
        <p:nvSpPr>
          <p:cNvPr id="4" name="Slide Number Placeholder 3"/>
          <p:cNvSpPr>
            <a:spLocks noGrp="1"/>
          </p:cNvSpPr>
          <p:nvPr>
            <p:ph type="sldNum" sz="quarter" idx="5"/>
          </p:nvPr>
        </p:nvSpPr>
        <p:spPr/>
        <p:txBody>
          <a:bodyPr/>
          <a:lstStyle/>
          <a:p>
            <a:fld id="{256D451C-5EB4-4349-A994-98AFA094F6D8}" type="slidenum">
              <a:rPr lang="en-US" smtClean="0"/>
              <a:t>3</a:t>
            </a:fld>
            <a:endParaRPr lang="en-US"/>
          </a:p>
        </p:txBody>
      </p:sp>
    </p:spTree>
    <p:extLst>
      <p:ext uri="{BB962C8B-B14F-4D97-AF65-F5344CB8AC3E}">
        <p14:creationId xmlns:p14="http://schemas.microsoft.com/office/powerpoint/2010/main" val="242593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number and location of bit flips observed depends on several factors.</a:t>
            </a:r>
          </a:p>
          <a:p>
            <a:pPr marL="171450" indent="-171450">
              <a:buFontTx/>
              <a:buChar char="-"/>
            </a:pPr>
            <a:r>
              <a:rPr lang="en-US" dirty="0"/>
              <a:t>Alternatively targeting two rows is known as double-sided </a:t>
            </a:r>
            <a:r>
              <a:rPr lang="en-US" dirty="0" err="1"/>
              <a:t>Rowhammer</a:t>
            </a:r>
            <a:r>
              <a:rPr lang="en-US" dirty="0"/>
              <a:t>, while other methods such a one-location </a:t>
            </a:r>
            <a:r>
              <a:rPr lang="en-US" dirty="0" err="1"/>
              <a:t>Rowhammer</a:t>
            </a:r>
            <a:r>
              <a:rPr lang="en-US" dirty="0"/>
              <a:t> can be used, for example, with closed page policies.</a:t>
            </a:r>
          </a:p>
          <a:p>
            <a:pPr marL="171450" indent="-171450">
              <a:buFontTx/>
              <a:buChar char="-"/>
            </a:pPr>
            <a:r>
              <a:rPr lang="en-US" dirty="0"/>
              <a:t>The </a:t>
            </a:r>
            <a:r>
              <a:rPr lang="en-US" dirty="0" err="1"/>
              <a:t>Rowhammer</a:t>
            </a:r>
            <a:r>
              <a:rPr lang="en-US" dirty="0"/>
              <a:t> threshold is the minimum number of activations to any row that cause bit flips in nearby rows.</a:t>
            </a:r>
          </a:p>
          <a:p>
            <a:pPr marL="171450" indent="-171450">
              <a:buFontTx/>
              <a:buChar char="-"/>
            </a:pPr>
            <a:r>
              <a:rPr lang="en-US" dirty="0"/>
              <a:t>This threshold has reduced drastically by 30X over the past 8 years and we can expect even lower threshold in the future.</a:t>
            </a:r>
          </a:p>
          <a:p>
            <a:pPr marL="171450" indent="-171450">
              <a:buFontTx/>
              <a:buChar char="-"/>
            </a:pPr>
            <a:r>
              <a:rPr lang="en-US" dirty="0"/>
              <a:t>Moreover, as node sizes shrink, the interference between DRAM bit cells, which causes </a:t>
            </a:r>
            <a:r>
              <a:rPr lang="en-US" dirty="0" err="1"/>
              <a:t>Rowhammer</a:t>
            </a:r>
            <a:r>
              <a:rPr lang="en-US" dirty="0"/>
              <a:t>, is also increasing.</a:t>
            </a:r>
          </a:p>
          <a:p>
            <a:pPr marL="171450" indent="-171450">
              <a:buFontTx/>
              <a:buChar char="-"/>
            </a:pPr>
            <a:r>
              <a:rPr lang="en-US" dirty="0"/>
              <a:t>So, solutions that defend against </a:t>
            </a:r>
            <a:r>
              <a:rPr lang="en-US" dirty="0" err="1"/>
              <a:t>Rowhammer</a:t>
            </a:r>
            <a:r>
              <a:rPr lang="en-US" dirty="0"/>
              <a:t> must not only work at current DRAM vulnerability, but also against future DRAM generations with much lower thresholds.</a:t>
            </a:r>
          </a:p>
          <a:p>
            <a:endParaRPr lang="en-US" dirty="0"/>
          </a:p>
        </p:txBody>
      </p:sp>
      <p:sp>
        <p:nvSpPr>
          <p:cNvPr id="4" name="Slide Number Placeholder 3"/>
          <p:cNvSpPr>
            <a:spLocks noGrp="1"/>
          </p:cNvSpPr>
          <p:nvPr>
            <p:ph type="sldNum" sz="quarter" idx="5"/>
          </p:nvPr>
        </p:nvSpPr>
        <p:spPr/>
        <p:txBody>
          <a:bodyPr/>
          <a:lstStyle/>
          <a:p>
            <a:fld id="{256D451C-5EB4-4349-A994-98AFA094F6D8}" type="slidenum">
              <a:rPr lang="en-US" smtClean="0"/>
              <a:t>4</a:t>
            </a:fld>
            <a:endParaRPr lang="en-US"/>
          </a:p>
        </p:txBody>
      </p:sp>
    </p:spTree>
    <p:extLst>
      <p:ext uri="{BB962C8B-B14F-4D97-AF65-F5344CB8AC3E}">
        <p14:creationId xmlns:p14="http://schemas.microsoft.com/office/powerpoint/2010/main" val="302558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Typical solutions for </a:t>
            </a:r>
            <a:r>
              <a:rPr lang="en-US" dirty="0" err="1"/>
              <a:t>Rowhammer</a:t>
            </a:r>
            <a:r>
              <a:rPr lang="en-US" dirty="0"/>
              <a:t> consists of two parts- tracking the number of accesses to each row and performing mitigative action on aggressors</a:t>
            </a:r>
          </a:p>
          <a:p>
            <a:pPr marL="171450" indent="-171450">
              <a:buFontTx/>
              <a:buChar char="-"/>
            </a:pPr>
            <a:r>
              <a:rPr lang="en-US" dirty="0"/>
              <a:t>Once an aggressor is identified, the typical mitigation involves refreshing the victim rows to prevent </a:t>
            </a:r>
            <a:r>
              <a:rPr lang="en-US" dirty="0" err="1"/>
              <a:t>Rowhammer</a:t>
            </a:r>
            <a:endParaRPr lang="en-US" dirty="0"/>
          </a:p>
          <a:p>
            <a:pPr marL="171450" indent="-171450">
              <a:buFontTx/>
              <a:buChar char="-"/>
            </a:pPr>
            <a:r>
              <a:rPr lang="en-US" dirty="0"/>
              <a:t>Industry has deployed this defense, dubbed TRR, and it can be found in DDR4 modules.</a:t>
            </a:r>
          </a:p>
          <a:p>
            <a:endParaRPr lang="en-US" dirty="0"/>
          </a:p>
        </p:txBody>
      </p:sp>
      <p:sp>
        <p:nvSpPr>
          <p:cNvPr id="4" name="Slide Number Placeholder 3"/>
          <p:cNvSpPr>
            <a:spLocks noGrp="1"/>
          </p:cNvSpPr>
          <p:nvPr>
            <p:ph type="sldNum" sz="quarter" idx="5"/>
          </p:nvPr>
        </p:nvSpPr>
        <p:spPr/>
        <p:txBody>
          <a:bodyPr/>
          <a:lstStyle/>
          <a:p>
            <a:fld id="{256D451C-5EB4-4349-A994-98AFA094F6D8}" type="slidenum">
              <a:rPr lang="en-US" smtClean="0"/>
              <a:t>5</a:t>
            </a:fld>
            <a:endParaRPr lang="en-US"/>
          </a:p>
        </p:txBody>
      </p:sp>
    </p:spTree>
    <p:extLst>
      <p:ext uri="{BB962C8B-B14F-4D97-AF65-F5344CB8AC3E}">
        <p14:creationId xmlns:p14="http://schemas.microsoft.com/office/powerpoint/2010/main" val="152564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Unfortunately, attackers continue to develop novel access patterns that defeat such existing mitigations</a:t>
            </a:r>
          </a:p>
          <a:p>
            <a:pPr marL="171450" indent="-171450">
              <a:buFontTx/>
              <a:buChar char="-"/>
            </a:pPr>
            <a:r>
              <a:rPr lang="en-US" dirty="0"/>
              <a:t>For example, the recently disclosed Half-Double attack from Google leverages the victim refresh itself to attack</a:t>
            </a:r>
          </a:p>
          <a:p>
            <a:pPr marL="171450" indent="-171450">
              <a:buFontTx/>
              <a:buChar char="-"/>
            </a:pPr>
            <a:r>
              <a:rPr lang="en-US" dirty="0"/>
              <a:t>Half Double induces so many victim refreshes in the nearby rows that it causes bit flips in neighbors at a distance-of-2</a:t>
            </a:r>
          </a:p>
          <a:p>
            <a:pPr marL="171450" indent="-171450">
              <a:buFontTx/>
              <a:buChar char="-"/>
            </a:pPr>
            <a:r>
              <a:rPr lang="en-US" dirty="0"/>
              <a:t>This breakthrough attack breaks all commercial and proposed mitigations that rely on victim refresh</a:t>
            </a:r>
          </a:p>
        </p:txBody>
      </p:sp>
      <p:sp>
        <p:nvSpPr>
          <p:cNvPr id="4" name="Slide Number Placeholder 3"/>
          <p:cNvSpPr>
            <a:spLocks noGrp="1"/>
          </p:cNvSpPr>
          <p:nvPr>
            <p:ph type="sldNum" sz="quarter" idx="5"/>
          </p:nvPr>
        </p:nvSpPr>
        <p:spPr/>
        <p:txBody>
          <a:bodyPr/>
          <a:lstStyle/>
          <a:p>
            <a:fld id="{256D451C-5EB4-4349-A994-98AFA094F6D8}" type="slidenum">
              <a:rPr lang="en-US" smtClean="0"/>
              <a:t>6</a:t>
            </a:fld>
            <a:endParaRPr lang="en-US"/>
          </a:p>
        </p:txBody>
      </p:sp>
    </p:spTree>
    <p:extLst>
      <p:ext uri="{BB962C8B-B14F-4D97-AF65-F5344CB8AC3E}">
        <p14:creationId xmlns:p14="http://schemas.microsoft.com/office/powerpoint/2010/main" val="42233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Recent defenses proposed by academia are more principled, with guaranteed tracking of all aggressors and secure mitigative actions.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These defenses are resilient to the Half-Double attack.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However, in addition to the attacker’s threat model, such defenses assume a model of the </a:t>
            </a:r>
            <a:r>
              <a:rPr lang="en-US" dirty="0" err="1"/>
              <a:t>Rowhammer</a:t>
            </a:r>
            <a:r>
              <a:rPr lang="en-US" dirty="0"/>
              <a:t> vulnerability as well.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If the vulnerability model differs from what is observed on real devices, the defenses break down.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For example, if the threshold on future modules decreases by more than what the tracker is designed for, an aggressor may escape detection.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As breakthrough attacks exploit limitations of these defenses, no current defense provides guaranteed protection against </a:t>
            </a:r>
            <a:r>
              <a:rPr lang="en-US" dirty="0" err="1"/>
              <a:t>Rowhammer</a:t>
            </a:r>
            <a:r>
              <a:rPr lang="en-US"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the system remains vulnerable to breakthrough attacks despite the presence of mitigations.</a:t>
            </a:r>
          </a:p>
        </p:txBody>
      </p:sp>
      <p:sp>
        <p:nvSpPr>
          <p:cNvPr id="4" name="Slide Number Placeholder 3"/>
          <p:cNvSpPr>
            <a:spLocks noGrp="1"/>
          </p:cNvSpPr>
          <p:nvPr>
            <p:ph type="sldNum" sz="quarter" idx="5"/>
          </p:nvPr>
        </p:nvSpPr>
        <p:spPr/>
        <p:txBody>
          <a:bodyPr/>
          <a:lstStyle/>
          <a:p>
            <a:fld id="{256D451C-5EB4-4349-A994-98AFA094F6D8}" type="slidenum">
              <a:rPr lang="en-US" smtClean="0"/>
              <a:t>7</a:t>
            </a:fld>
            <a:endParaRPr lang="en-US"/>
          </a:p>
        </p:txBody>
      </p:sp>
    </p:spTree>
    <p:extLst>
      <p:ext uri="{BB962C8B-B14F-4D97-AF65-F5344CB8AC3E}">
        <p14:creationId xmlns:p14="http://schemas.microsoft.com/office/powerpoint/2010/main" val="321839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While complete protection against </a:t>
            </a:r>
            <a:r>
              <a:rPr lang="en-US" dirty="0" err="1"/>
              <a:t>Rowhammer</a:t>
            </a:r>
            <a:r>
              <a:rPr lang="en-US" dirty="0"/>
              <a:t> is difficult to achieve, targeted defenses have come up to protect the most critical targets.</a:t>
            </a:r>
          </a:p>
          <a:p>
            <a:pPr marL="171450" indent="-171450">
              <a:buFontTx/>
              <a:buChar char="-"/>
            </a:pPr>
            <a:r>
              <a:rPr lang="en-US" dirty="0"/>
              <a:t>To this end, the most severe </a:t>
            </a:r>
            <a:r>
              <a:rPr lang="en-US" dirty="0" err="1"/>
              <a:t>Rowhammer</a:t>
            </a:r>
            <a:r>
              <a:rPr lang="en-US" dirty="0"/>
              <a:t> exploit is to tamper with page tables for privilege escalation. </a:t>
            </a:r>
          </a:p>
          <a:p>
            <a:pPr marL="171450" indent="-171450">
              <a:buFontTx/>
              <a:buChar char="-"/>
            </a:pPr>
            <a:r>
              <a:rPr lang="en-US" dirty="0"/>
              <a:t>To achieve this, the attacker first sprays the memory with its own page table pages by requesting a lot of memory.</a:t>
            </a:r>
          </a:p>
          <a:p>
            <a:pPr marL="171450" indent="-171450">
              <a:buFontTx/>
              <a:buChar char="-"/>
            </a:pPr>
            <a:r>
              <a:rPr lang="en-US" dirty="0"/>
              <a:t>Then, the attacker induces bit flips on its own page tables.</a:t>
            </a:r>
          </a:p>
          <a:p>
            <a:pPr marL="171450" indent="-171450">
              <a:buFontTx/>
              <a:buChar char="-"/>
            </a:pPr>
            <a:r>
              <a:rPr lang="en-US" dirty="0"/>
              <a:t>A flip in the PFN field of the PTE makes the attacker’s virtual page point to a different physical page.</a:t>
            </a:r>
          </a:p>
          <a:p>
            <a:pPr marL="171450" indent="-171450">
              <a:buFontTx/>
              <a:buChar char="-"/>
            </a:pPr>
            <a:r>
              <a:rPr lang="en-US" dirty="0"/>
              <a:t>Now, as the attacker has filled the memory with its own page table pages, there is a possibility the PTE now points to the attacker’s page table.</a:t>
            </a:r>
          </a:p>
          <a:p>
            <a:pPr marL="171450" indent="-171450">
              <a:buFontTx/>
              <a:buChar char="-"/>
            </a:pPr>
            <a:r>
              <a:rPr lang="en-US" dirty="0"/>
              <a:t>Thus, the attacker can now modify its own page tables to access any physical page in memory, which is equivalent to kernel privilege.</a:t>
            </a:r>
          </a:p>
        </p:txBody>
      </p:sp>
      <p:sp>
        <p:nvSpPr>
          <p:cNvPr id="4" name="Slide Number Placeholder 3"/>
          <p:cNvSpPr>
            <a:spLocks noGrp="1"/>
          </p:cNvSpPr>
          <p:nvPr>
            <p:ph type="sldNum" sz="quarter" idx="5"/>
          </p:nvPr>
        </p:nvSpPr>
        <p:spPr/>
        <p:txBody>
          <a:bodyPr/>
          <a:lstStyle/>
          <a:p>
            <a:fld id="{256D451C-5EB4-4349-A994-98AFA094F6D8}" type="slidenum">
              <a:rPr lang="en-US" smtClean="0"/>
              <a:t>8</a:t>
            </a:fld>
            <a:endParaRPr lang="en-US"/>
          </a:p>
        </p:txBody>
      </p:sp>
    </p:spTree>
    <p:extLst>
      <p:ext uri="{BB962C8B-B14F-4D97-AF65-F5344CB8AC3E}">
        <p14:creationId xmlns:p14="http://schemas.microsoft.com/office/powerpoint/2010/main" val="286026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Ideally, we want to protect the critical page tables in the presence of known and unknown breakthrough attacks.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Unfortunately, page table defense also do not provide full coverage.</a:t>
            </a:r>
          </a:p>
          <a:p>
            <a:pPr marL="171450" lvl="0" indent="-171450">
              <a:buFontTx/>
              <a:buChar char="-"/>
            </a:pPr>
            <a:r>
              <a:rPr lang="en-US" dirty="0"/>
              <a:t>For example, monotonic pointers leverage the unidirectional nature of bit flips to ensure that bit flips in PFNs cannot make the PFN point to a page table page, protecting against privilege escalation.</a:t>
            </a:r>
          </a:p>
          <a:p>
            <a:pPr marL="171450" lvl="0" indent="-171450">
              <a:buFontTx/>
              <a:buChar char="-"/>
            </a:pPr>
            <a:r>
              <a:rPr lang="en-US" dirty="0"/>
              <a:t>However, modern page table entries contain several metadata bits.</a:t>
            </a:r>
          </a:p>
          <a:p>
            <a:pPr marL="171450" lvl="0" indent="-171450">
              <a:buFontTx/>
              <a:buChar char="-"/>
            </a:pPr>
            <a:r>
              <a:rPr lang="en-US" dirty="0"/>
              <a:t>Monotonic pointers protect only the PFN field, but flipping the no-execute bit, for example, can bypass write-XOR-no-execute permission check.</a:t>
            </a:r>
          </a:p>
          <a:p>
            <a:pPr marL="171450" lvl="0" indent="-171450">
              <a:buFontTx/>
              <a:buChar char="-"/>
            </a:pPr>
            <a:r>
              <a:rPr lang="en-US" dirty="0"/>
              <a:t>Similarly, another recent defense, </a:t>
            </a:r>
            <a:r>
              <a:rPr lang="en-US" dirty="0" err="1"/>
              <a:t>SecWalk</a:t>
            </a:r>
            <a:r>
              <a:rPr lang="en-US" dirty="0"/>
              <a:t>, only detects up-to 4 bit flips in a 64-bit PTE, but on real devices up-to 7 bit-flips within an 8-Byte word have been observed.</a:t>
            </a:r>
          </a:p>
          <a:p>
            <a:pPr marL="171450" lvl="0" indent="-171450">
              <a:buFontTx/>
              <a:buChar char="-"/>
            </a:pPr>
            <a:r>
              <a:rPr lang="en-US" dirty="0"/>
              <a:t>Currently no defense provides sufficient protection against breakthrough attacks even for page tables.</a:t>
            </a:r>
          </a:p>
        </p:txBody>
      </p:sp>
      <p:sp>
        <p:nvSpPr>
          <p:cNvPr id="4" name="Slide Number Placeholder 3"/>
          <p:cNvSpPr>
            <a:spLocks noGrp="1"/>
          </p:cNvSpPr>
          <p:nvPr>
            <p:ph type="sldNum" sz="quarter" idx="5"/>
          </p:nvPr>
        </p:nvSpPr>
        <p:spPr/>
        <p:txBody>
          <a:bodyPr/>
          <a:lstStyle/>
          <a:p>
            <a:fld id="{256D451C-5EB4-4349-A994-98AFA094F6D8}" type="slidenum">
              <a:rPr lang="en-US" smtClean="0"/>
              <a:t>9</a:t>
            </a:fld>
            <a:endParaRPr lang="en-US"/>
          </a:p>
        </p:txBody>
      </p:sp>
    </p:spTree>
    <p:extLst>
      <p:ext uri="{BB962C8B-B14F-4D97-AF65-F5344CB8AC3E}">
        <p14:creationId xmlns:p14="http://schemas.microsoft.com/office/powerpoint/2010/main" val="3030742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46B657-066A-0B42-9B1E-F0CA41B200D3}" type="datetime1">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4048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4234CC-3CFA-604F-B878-F71F86324ED1}" type="datetime1">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82675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F6D281-EE3D-0148-8764-86FC425F11A7}" type="datetime1">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4209741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52D6B3-42CD-8F48-AD88-97E7B0E1702E}" type="datetime1">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906A0-AD43-CB4A-8EFF-E27BF186F1DB}"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3700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B231FE-26C8-7645-8206-6B7CF3603536}" type="datetime1">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3737989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0E874A5-C373-4B47-89DB-39C061174752}" type="datetime1">
              <a:rPr lang="en-US" smtClean="0"/>
              <a:t>6/28/23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3737828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14C8AF-DB80-8548-BB31-6361FF0D9C31}" type="datetime1">
              <a:rPr lang="en-US" smtClean="0"/>
              <a:t>6/28/23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2182227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87952-4C24-8C4E-8C3A-9F8ED5FF0B17}" type="datetime1">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1542431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41791D-1019-1844-A8E4-148649F2D00A}" type="datetime1">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3916761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2E3D5-547E-9BCA-F436-B1168A9938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A3F41A-4333-4502-CE66-5AA98EA699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AB7B6-5624-CAC2-61A7-F320347B403B}"/>
              </a:ext>
            </a:extLst>
          </p:cNvPr>
          <p:cNvSpPr>
            <a:spLocks noGrp="1"/>
          </p:cNvSpPr>
          <p:nvPr>
            <p:ph type="dt" sz="half" idx="10"/>
          </p:nvPr>
        </p:nvSpPr>
        <p:spPr/>
        <p:txBody>
          <a:bodyPr/>
          <a:lstStyle/>
          <a:p>
            <a:fld id="{1EC7BE1C-06AD-E54A-8B11-50343AF912DC}" type="datetime1">
              <a:rPr lang="en-US" smtClean="0"/>
              <a:t>6/28/23</a:t>
            </a:fld>
            <a:endParaRPr lang="en-US"/>
          </a:p>
        </p:txBody>
      </p:sp>
      <p:sp>
        <p:nvSpPr>
          <p:cNvPr id="5" name="Footer Placeholder 4">
            <a:extLst>
              <a:ext uri="{FF2B5EF4-FFF2-40B4-BE49-F238E27FC236}">
                <a16:creationId xmlns:a16="http://schemas.microsoft.com/office/drawing/2014/main" id="{607CF9C1-7DFD-D257-FA1C-217C43BAE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7E40B-4142-B38C-AA5A-C9C7E2E74DA3}"/>
              </a:ext>
            </a:extLst>
          </p:cNvPr>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976283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391AA-8225-0D49-BE7A-690BC3DEEB2D}" type="datetime1">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79687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3C2A34-398D-E241-8B03-A6CFFC9E83A9}" type="datetime1">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123501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0C1CEB-8247-7C45-9500-79370528A18E}" type="datetime1">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365849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E83ECB-8467-8343-BA01-2734C17A2B60}" type="datetime1">
              <a:rPr lang="en-US" smtClean="0"/>
              <a:t>6/28/23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71705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A2BF3D-4276-8545-9E39-8733FCE78365}" type="datetime1">
              <a:rPr lang="en-US" smtClean="0"/>
              <a:t>6/28/23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163756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D141CFC-7A86-704F-B56E-D1DE55E2846A}" type="datetime1">
              <a:rPr lang="en-US" smtClean="0"/>
              <a:t>6/28/23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302464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10D6C6-2ADC-1F4A-965A-E68B6280EDE0}" type="datetime1">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214084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85FC3-6A02-6D4B-B50A-55FB63D9BA11}" type="datetime1">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906A0-AD43-CB4A-8EFF-E27BF186F1DB}" type="slidenum">
              <a:rPr lang="en-US" smtClean="0"/>
              <a:t>‹#›</a:t>
            </a:fld>
            <a:endParaRPr lang="en-US"/>
          </a:p>
        </p:txBody>
      </p:sp>
    </p:spTree>
    <p:extLst>
      <p:ext uri="{BB962C8B-B14F-4D97-AF65-F5344CB8AC3E}">
        <p14:creationId xmlns:p14="http://schemas.microsoft.com/office/powerpoint/2010/main" val="1584148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8B41C72-FC09-5648-A426-6E64C8B33E8D}" type="datetime1">
              <a:rPr lang="en-US" smtClean="0"/>
              <a:t>6/28/23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A0906A0-AD43-CB4A-8EFF-E27BF186F1DB}" type="slidenum">
              <a:rPr lang="en-US" smtClean="0"/>
              <a:t>‹#›</a:t>
            </a:fld>
            <a:endParaRPr lang="en-US"/>
          </a:p>
        </p:txBody>
      </p:sp>
    </p:spTree>
    <p:extLst>
      <p:ext uri="{BB962C8B-B14F-4D97-AF65-F5344CB8AC3E}">
        <p14:creationId xmlns:p14="http://schemas.microsoft.com/office/powerpoint/2010/main" val="3194436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hyperlink" Target="https://pixabay.com/en/devil-icons-matt-smiley-symbol-1294458/" TargetMode="External"/><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hyperlink" Target="https://pngimg.com/download/60103" TargetMode="External"/><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9.svg"/><Relationship Id="rId5" Type="http://schemas.openxmlformats.org/officeDocument/2006/relationships/image" Target="../media/image5.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hyperlink" Target="https://pixabay.com/vectors/memory-chip-ram-microchip-38404/" TargetMode="External"/><Relationship Id="rId9" Type="http://schemas.openxmlformats.org/officeDocument/2006/relationships/hyperlink" Target="https://freesvg.org/red-angry-avatar" TargetMode="External"/><Relationship Id="rId14" Type="http://schemas.openxmlformats.org/officeDocument/2006/relationships/image" Target="../media/image12.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9.emf"/><Relationship Id="rId5" Type="http://schemas.openxmlformats.org/officeDocument/2006/relationships/image" Target="../media/image27.emf"/><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emf"/><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hyperlink" Target="https://pixabay.com/en/devil-icons-matt-smiley-symbol-1294458/" TargetMode="External"/><Relationship Id="rId3" Type="http://schemas.openxmlformats.org/officeDocument/2006/relationships/image" Target="../media/image8.png"/><Relationship Id="rId7" Type="http://schemas.openxmlformats.org/officeDocument/2006/relationships/image" Target="../media/image6.png"/><Relationship Id="rId12" Type="http://schemas.openxmlformats.org/officeDocument/2006/relationships/hyperlink" Target="https://allysonsaraiva.blogspot.com/2017/08/como-personalizar-mensagem-de-senha.html"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hyperlink" Target="https://commons.wikimedia.org/wiki/File:Blank-document-broken.svg" TargetMode="External"/><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hyperlink" Target="https://wiki.lindenstruth.org/wiki/File:KeePassXC.svg" TargetMode="External"/><Relationship Id="rId4" Type="http://schemas.openxmlformats.org/officeDocument/2006/relationships/image" Target="../media/image9.sv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9.svg"/><Relationship Id="rId4" Type="http://schemas.openxmlformats.org/officeDocument/2006/relationships/image" Target="../media/image21.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23.sv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C4316C11-38C8-DC22-D130-11B13099C31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1949" b="22002"/>
          <a:stretch/>
        </p:blipFill>
        <p:spPr>
          <a:xfrm>
            <a:off x="7308998" y="199049"/>
            <a:ext cx="4104314" cy="1150203"/>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4B1ACF0D-2942-524F-8822-E214AA54F7F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1949" b="22002"/>
          <a:stretch/>
        </p:blipFill>
        <p:spPr>
          <a:xfrm>
            <a:off x="1615492" y="199049"/>
            <a:ext cx="4104314" cy="1150203"/>
          </a:xfrm>
          <a:prstGeom prst="rect">
            <a:avLst/>
          </a:prstGeom>
        </p:spPr>
      </p:pic>
      <p:sp>
        <p:nvSpPr>
          <p:cNvPr id="7" name="TextBox 6">
            <a:extLst>
              <a:ext uri="{FF2B5EF4-FFF2-40B4-BE49-F238E27FC236}">
                <a16:creationId xmlns:a16="http://schemas.microsoft.com/office/drawing/2014/main" id="{341B6FB5-4D2D-8549-CE48-59F87E3B393D}"/>
              </a:ext>
            </a:extLst>
          </p:cNvPr>
          <p:cNvSpPr txBox="1"/>
          <p:nvPr/>
        </p:nvSpPr>
        <p:spPr>
          <a:xfrm>
            <a:off x="1615492" y="3256516"/>
            <a:ext cx="8961016" cy="907941"/>
          </a:xfrm>
          <a:prstGeom prst="rect">
            <a:avLst/>
          </a:prstGeom>
          <a:noFill/>
        </p:spPr>
        <p:txBody>
          <a:bodyPr wrap="square" rtlCol="0">
            <a:spAutoFit/>
          </a:bodyPr>
          <a:lstStyle/>
          <a:p>
            <a:pPr algn="ctr">
              <a:spcAft>
                <a:spcPts val="600"/>
              </a:spcAft>
            </a:pPr>
            <a:r>
              <a:rPr lang="en-US" sz="2400" b="1" dirty="0"/>
              <a:t>Anish Saxena</a:t>
            </a:r>
            <a:r>
              <a:rPr lang="en-US" sz="2400" baseline="30000" dirty="0"/>
              <a:t>†</a:t>
            </a:r>
            <a:r>
              <a:rPr lang="en-US" sz="2400" b="1" dirty="0"/>
              <a:t>, </a:t>
            </a:r>
            <a:r>
              <a:rPr lang="en-US" sz="2400" dirty="0"/>
              <a:t>Gururaj </a:t>
            </a:r>
            <a:r>
              <a:rPr lang="en-US" sz="2400" dirty="0" err="1"/>
              <a:t>Saileshwar</a:t>
            </a:r>
            <a:r>
              <a:rPr lang="en-US" sz="2400" baseline="30000" dirty="0"/>
              <a:t>†#</a:t>
            </a:r>
            <a:r>
              <a:rPr lang="en-US" sz="2400" dirty="0"/>
              <a:t>, Jonas </a:t>
            </a:r>
            <a:r>
              <a:rPr lang="en-US" sz="2400" dirty="0" err="1"/>
              <a:t>Juffinger</a:t>
            </a:r>
            <a:r>
              <a:rPr lang="en-US" sz="2400" baseline="30000" dirty="0"/>
              <a:t> ‡</a:t>
            </a:r>
            <a:r>
              <a:rPr lang="en-US" sz="2400" dirty="0"/>
              <a:t>, </a:t>
            </a:r>
          </a:p>
          <a:p>
            <a:pPr algn="ctr">
              <a:spcAft>
                <a:spcPts val="600"/>
              </a:spcAft>
            </a:pPr>
            <a:r>
              <a:rPr lang="en-US" sz="2400" dirty="0"/>
              <a:t>Andreas </a:t>
            </a:r>
            <a:r>
              <a:rPr lang="en-US" sz="2400" dirty="0" err="1"/>
              <a:t>Kogler</a:t>
            </a:r>
            <a:r>
              <a:rPr lang="en-US" sz="2400" baseline="30000" dirty="0"/>
              <a:t> ‡</a:t>
            </a:r>
            <a:r>
              <a:rPr lang="en-US" sz="2400" dirty="0"/>
              <a:t>, Daniel </a:t>
            </a:r>
            <a:r>
              <a:rPr lang="en-US" sz="2400" dirty="0" err="1"/>
              <a:t>Gruss</a:t>
            </a:r>
            <a:r>
              <a:rPr lang="en-US" sz="2400" baseline="30000" dirty="0"/>
              <a:t> ‡</a:t>
            </a:r>
            <a:r>
              <a:rPr lang="en-US" sz="2400" dirty="0"/>
              <a:t>, Moinuddin Qureshi</a:t>
            </a:r>
            <a:r>
              <a:rPr lang="en-US" sz="2400" baseline="30000" dirty="0"/>
              <a:t>†</a:t>
            </a:r>
            <a:endParaRPr lang="en-US" sz="2400" dirty="0"/>
          </a:p>
        </p:txBody>
      </p:sp>
      <p:pic>
        <p:nvPicPr>
          <p:cNvPr id="8" name="Picture 10" descr="Logos | Brand Guide">
            <a:extLst>
              <a:ext uri="{FF2B5EF4-FFF2-40B4-BE49-F238E27FC236}">
                <a16:creationId xmlns:a16="http://schemas.microsoft.com/office/drawing/2014/main" id="{540C3D8D-B3DA-9E96-10BC-1B6A267E6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85" y="4632993"/>
            <a:ext cx="1827219" cy="18272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E1BB174-D029-302C-3F15-F2312B3192B2}"/>
              </a:ext>
            </a:extLst>
          </p:cNvPr>
          <p:cNvSpPr txBox="1"/>
          <p:nvPr/>
        </p:nvSpPr>
        <p:spPr>
          <a:xfrm>
            <a:off x="-20255" y="6473378"/>
            <a:ext cx="3660406" cy="369332"/>
          </a:xfrm>
          <a:prstGeom prst="rect">
            <a:avLst/>
          </a:prstGeom>
          <a:noFill/>
        </p:spPr>
        <p:txBody>
          <a:bodyPr wrap="square">
            <a:spAutoFit/>
          </a:bodyPr>
          <a:lstStyle/>
          <a:p>
            <a:r>
              <a:rPr lang="en-US" sz="1800" baseline="30000" dirty="0"/>
              <a:t>†</a:t>
            </a:r>
            <a:r>
              <a:rPr lang="en-US" sz="1800" dirty="0"/>
              <a:t>Georgia Institute of Technology, USA</a:t>
            </a:r>
            <a:endParaRPr lang="en-US" dirty="0"/>
          </a:p>
        </p:txBody>
      </p:sp>
      <p:sp>
        <p:nvSpPr>
          <p:cNvPr id="11" name="TextBox 10">
            <a:extLst>
              <a:ext uri="{FF2B5EF4-FFF2-40B4-BE49-F238E27FC236}">
                <a16:creationId xmlns:a16="http://schemas.microsoft.com/office/drawing/2014/main" id="{FB8FC598-B319-B5A3-FEFC-309F0DFE0C8C}"/>
              </a:ext>
            </a:extLst>
          </p:cNvPr>
          <p:cNvSpPr txBox="1"/>
          <p:nvPr/>
        </p:nvSpPr>
        <p:spPr>
          <a:xfrm>
            <a:off x="8391898" y="6471001"/>
            <a:ext cx="3820214" cy="369332"/>
          </a:xfrm>
          <a:prstGeom prst="rect">
            <a:avLst/>
          </a:prstGeom>
          <a:noFill/>
        </p:spPr>
        <p:txBody>
          <a:bodyPr wrap="square">
            <a:spAutoFit/>
          </a:bodyPr>
          <a:lstStyle/>
          <a:p>
            <a:pPr algn="ctr"/>
            <a:r>
              <a:rPr lang="en-US" sz="1800" baseline="30000" dirty="0"/>
              <a:t>‡</a:t>
            </a:r>
            <a:r>
              <a:rPr lang="en-US" dirty="0"/>
              <a:t>Graz University of Technology, Austria</a:t>
            </a:r>
          </a:p>
        </p:txBody>
      </p:sp>
      <p:pic>
        <p:nvPicPr>
          <p:cNvPr id="20" name="Picture 19" descr="Shape&#10;&#10;Description automatically generated">
            <a:extLst>
              <a:ext uri="{FF2B5EF4-FFF2-40B4-BE49-F238E27FC236}">
                <a16:creationId xmlns:a16="http://schemas.microsoft.com/office/drawing/2014/main" id="{F9FEDC95-7795-2D51-7AFD-90C2E50A6AB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623265" y="336436"/>
            <a:ext cx="1122744" cy="880583"/>
          </a:xfrm>
          <a:prstGeom prst="rect">
            <a:avLst/>
          </a:prstGeom>
        </p:spPr>
      </p:pic>
      <p:pic>
        <p:nvPicPr>
          <p:cNvPr id="21" name="Picture 20" descr="Shape, circle&#10;&#10;Description automatically generated">
            <a:extLst>
              <a:ext uri="{FF2B5EF4-FFF2-40B4-BE49-F238E27FC236}">
                <a16:creationId xmlns:a16="http://schemas.microsoft.com/office/drawing/2014/main" id="{47C6EEFE-FD6A-C3DB-7A98-820FDDA02EC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315644" y="314020"/>
            <a:ext cx="795279" cy="795279"/>
          </a:xfrm>
          <a:prstGeom prst="rect">
            <a:avLst/>
          </a:prstGeom>
        </p:spPr>
      </p:pic>
      <p:sp>
        <p:nvSpPr>
          <p:cNvPr id="23" name="Right Arrow 22">
            <a:extLst>
              <a:ext uri="{FF2B5EF4-FFF2-40B4-BE49-F238E27FC236}">
                <a16:creationId xmlns:a16="http://schemas.microsoft.com/office/drawing/2014/main" id="{30DC0BBE-DF10-5F33-2DA3-481D9FC5658D}"/>
              </a:ext>
            </a:extLst>
          </p:cNvPr>
          <p:cNvSpPr/>
          <p:nvPr/>
        </p:nvSpPr>
        <p:spPr>
          <a:xfrm>
            <a:off x="5922290" y="572626"/>
            <a:ext cx="1184223" cy="403047"/>
          </a:xfrm>
          <a:prstGeom prst="rightArrow">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Hammer with solid fill">
            <a:extLst>
              <a:ext uri="{FF2B5EF4-FFF2-40B4-BE49-F238E27FC236}">
                <a16:creationId xmlns:a16="http://schemas.microsoft.com/office/drawing/2014/main" id="{23F9F4A2-AD13-DE68-2735-9223C025920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0074" y="155260"/>
            <a:ext cx="1160497" cy="1160497"/>
          </a:xfrm>
          <a:prstGeom prst="rect">
            <a:avLst/>
          </a:prstGeom>
        </p:spPr>
      </p:pic>
      <p:sp>
        <p:nvSpPr>
          <p:cNvPr id="2" name="TextBox 1">
            <a:extLst>
              <a:ext uri="{FF2B5EF4-FFF2-40B4-BE49-F238E27FC236}">
                <a16:creationId xmlns:a16="http://schemas.microsoft.com/office/drawing/2014/main" id="{5E4748A5-DBE6-29E1-8DC4-69AC8EAD2493}"/>
              </a:ext>
            </a:extLst>
          </p:cNvPr>
          <p:cNvSpPr txBox="1"/>
          <p:nvPr/>
        </p:nvSpPr>
        <p:spPr>
          <a:xfrm>
            <a:off x="1264307" y="2048230"/>
            <a:ext cx="9663386" cy="954107"/>
          </a:xfrm>
          <a:prstGeom prst="rect">
            <a:avLst/>
          </a:prstGeom>
          <a:noFill/>
        </p:spPr>
        <p:txBody>
          <a:bodyPr wrap="square" rtlCol="0">
            <a:spAutoFit/>
          </a:bodyPr>
          <a:lstStyle/>
          <a:p>
            <a:pPr algn="ctr"/>
            <a:r>
              <a:rPr lang="en-US" sz="2800" b="1" dirty="0">
                <a:solidFill>
                  <a:schemeClr val="accent1">
                    <a:lumMod val="75000"/>
                  </a:schemeClr>
                </a:solidFill>
                <a:effectLst/>
                <a:latin typeface="Helvetica" pitchFamily="2" charset="0"/>
              </a:rPr>
              <a:t>PT-Guard</a:t>
            </a:r>
            <a:r>
              <a:rPr lang="en-US" sz="2800" b="1" dirty="0">
                <a:effectLst/>
                <a:latin typeface="Helvetica" pitchFamily="2" charset="0"/>
              </a:rPr>
              <a:t>: Integrity-Protected Page Tables to</a:t>
            </a:r>
          </a:p>
          <a:p>
            <a:pPr algn="ctr"/>
            <a:r>
              <a:rPr lang="en-US" sz="2800" b="1" dirty="0">
                <a:effectLst/>
                <a:latin typeface="Helvetica" pitchFamily="2" charset="0"/>
              </a:rPr>
              <a:t>Defend Against Breakthrough </a:t>
            </a:r>
            <a:r>
              <a:rPr lang="en-US" sz="2800" b="1" dirty="0" err="1">
                <a:effectLst/>
                <a:latin typeface="Helvetica" pitchFamily="2" charset="0"/>
              </a:rPr>
              <a:t>Rowhammer</a:t>
            </a:r>
            <a:r>
              <a:rPr lang="en-US" sz="2800" b="1" dirty="0">
                <a:effectLst/>
                <a:latin typeface="Helvetica" pitchFamily="2" charset="0"/>
              </a:rPr>
              <a:t> Attacks</a:t>
            </a:r>
          </a:p>
        </p:txBody>
      </p:sp>
      <p:pic>
        <p:nvPicPr>
          <p:cNvPr id="27" name="Graphic 26">
            <a:extLst>
              <a:ext uri="{FF2B5EF4-FFF2-40B4-BE49-F238E27FC236}">
                <a16:creationId xmlns:a16="http://schemas.microsoft.com/office/drawing/2014/main" id="{8F95B9E6-6CEB-83C2-3591-559429C2D3B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971350" y="5178114"/>
            <a:ext cx="2564196" cy="1282098"/>
          </a:xfrm>
          <a:prstGeom prst="rect">
            <a:avLst/>
          </a:prstGeom>
        </p:spPr>
      </p:pic>
      <p:sp>
        <p:nvSpPr>
          <p:cNvPr id="28" name="Rectangle 27">
            <a:extLst>
              <a:ext uri="{FF2B5EF4-FFF2-40B4-BE49-F238E27FC236}">
                <a16:creationId xmlns:a16="http://schemas.microsoft.com/office/drawing/2014/main" id="{249279E3-50EB-C889-EEC1-F69783CA75D6}"/>
              </a:ext>
            </a:extLst>
          </p:cNvPr>
          <p:cNvSpPr/>
          <p:nvPr/>
        </p:nvSpPr>
        <p:spPr>
          <a:xfrm>
            <a:off x="4587510" y="337007"/>
            <a:ext cx="663647"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921CD6B-BBAB-458E-29F8-54720607F125}"/>
              </a:ext>
            </a:extLst>
          </p:cNvPr>
          <p:cNvSpPr/>
          <p:nvPr/>
        </p:nvSpPr>
        <p:spPr>
          <a:xfrm>
            <a:off x="5106520" y="337007"/>
            <a:ext cx="252034"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71259518-5C3F-62B8-A959-716D80667C91}"/>
              </a:ext>
            </a:extLst>
          </p:cNvPr>
          <p:cNvPicPr>
            <a:picLocks noChangeAspect="1"/>
          </p:cNvPicPr>
          <p:nvPr/>
        </p:nvPicPr>
        <p:blipFill>
          <a:blip r:embed="rId14"/>
          <a:stretch>
            <a:fillRect/>
          </a:stretch>
        </p:blipFill>
        <p:spPr>
          <a:xfrm>
            <a:off x="4573597" y="337005"/>
            <a:ext cx="161735" cy="161735"/>
          </a:xfrm>
          <a:prstGeom prst="rect">
            <a:avLst/>
          </a:prstGeom>
        </p:spPr>
      </p:pic>
      <p:sp>
        <p:nvSpPr>
          <p:cNvPr id="31" name="Rectangle 30">
            <a:extLst>
              <a:ext uri="{FF2B5EF4-FFF2-40B4-BE49-F238E27FC236}">
                <a16:creationId xmlns:a16="http://schemas.microsoft.com/office/drawing/2014/main" id="{0736B966-54AA-E6E8-80FB-1E9ED8BE5C91}"/>
              </a:ext>
            </a:extLst>
          </p:cNvPr>
          <p:cNvSpPr/>
          <p:nvPr/>
        </p:nvSpPr>
        <p:spPr>
          <a:xfrm>
            <a:off x="4592646" y="529744"/>
            <a:ext cx="663647"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7B39DC4-1E35-F96C-CE39-53AE523F3E0D}"/>
              </a:ext>
            </a:extLst>
          </p:cNvPr>
          <p:cNvSpPr/>
          <p:nvPr/>
        </p:nvSpPr>
        <p:spPr>
          <a:xfrm>
            <a:off x="5111656" y="529744"/>
            <a:ext cx="252034"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0B0A2E04-CAEE-C818-EC33-494A55AAF2B5}"/>
              </a:ext>
            </a:extLst>
          </p:cNvPr>
          <p:cNvPicPr>
            <a:picLocks noChangeAspect="1"/>
          </p:cNvPicPr>
          <p:nvPr/>
        </p:nvPicPr>
        <p:blipFill>
          <a:blip r:embed="rId14"/>
          <a:stretch>
            <a:fillRect/>
          </a:stretch>
        </p:blipFill>
        <p:spPr>
          <a:xfrm>
            <a:off x="5220379" y="554865"/>
            <a:ext cx="161735" cy="161735"/>
          </a:xfrm>
          <a:prstGeom prst="rect">
            <a:avLst/>
          </a:prstGeom>
        </p:spPr>
      </p:pic>
      <p:sp>
        <p:nvSpPr>
          <p:cNvPr id="34" name="Rectangle 33">
            <a:extLst>
              <a:ext uri="{FF2B5EF4-FFF2-40B4-BE49-F238E27FC236}">
                <a16:creationId xmlns:a16="http://schemas.microsoft.com/office/drawing/2014/main" id="{2CE5C3E0-DD72-0BC8-16F4-8CFC15C50B1C}"/>
              </a:ext>
            </a:extLst>
          </p:cNvPr>
          <p:cNvSpPr/>
          <p:nvPr/>
        </p:nvSpPr>
        <p:spPr>
          <a:xfrm>
            <a:off x="4587971" y="724084"/>
            <a:ext cx="663647"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C710F59-F2B8-B8E9-EA49-34A76D6362FE}"/>
              </a:ext>
            </a:extLst>
          </p:cNvPr>
          <p:cNvSpPr/>
          <p:nvPr/>
        </p:nvSpPr>
        <p:spPr>
          <a:xfrm>
            <a:off x="5106981" y="724084"/>
            <a:ext cx="252034"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0C0E3792-4E73-6C69-9F30-A91BB6BFCA69}"/>
              </a:ext>
            </a:extLst>
          </p:cNvPr>
          <p:cNvPicPr>
            <a:picLocks noChangeAspect="1"/>
          </p:cNvPicPr>
          <p:nvPr/>
        </p:nvPicPr>
        <p:blipFill>
          <a:blip r:embed="rId14"/>
          <a:stretch>
            <a:fillRect/>
          </a:stretch>
        </p:blipFill>
        <p:spPr>
          <a:xfrm>
            <a:off x="4574058" y="724082"/>
            <a:ext cx="161735" cy="161735"/>
          </a:xfrm>
          <a:prstGeom prst="rect">
            <a:avLst/>
          </a:prstGeom>
        </p:spPr>
      </p:pic>
      <p:sp>
        <p:nvSpPr>
          <p:cNvPr id="37" name="Rectangle 36">
            <a:extLst>
              <a:ext uri="{FF2B5EF4-FFF2-40B4-BE49-F238E27FC236}">
                <a16:creationId xmlns:a16="http://schemas.microsoft.com/office/drawing/2014/main" id="{2913A320-8E84-B9AE-88BC-63D4B267AAED}"/>
              </a:ext>
            </a:extLst>
          </p:cNvPr>
          <p:cNvSpPr/>
          <p:nvPr/>
        </p:nvSpPr>
        <p:spPr>
          <a:xfrm>
            <a:off x="4593107" y="916818"/>
            <a:ext cx="663647"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DBF3F7D-1567-77D6-086C-57CFC15D4DBA}"/>
              </a:ext>
            </a:extLst>
          </p:cNvPr>
          <p:cNvSpPr/>
          <p:nvPr/>
        </p:nvSpPr>
        <p:spPr>
          <a:xfrm>
            <a:off x="5112117" y="916818"/>
            <a:ext cx="252034"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CF041AE4-B8DC-E825-C16D-15421048AF4E}"/>
              </a:ext>
            </a:extLst>
          </p:cNvPr>
          <p:cNvPicPr>
            <a:picLocks noChangeAspect="1"/>
          </p:cNvPicPr>
          <p:nvPr/>
        </p:nvPicPr>
        <p:blipFill>
          <a:blip r:embed="rId14"/>
          <a:stretch>
            <a:fillRect/>
          </a:stretch>
        </p:blipFill>
        <p:spPr>
          <a:xfrm>
            <a:off x="4821566" y="952454"/>
            <a:ext cx="161735" cy="161735"/>
          </a:xfrm>
          <a:prstGeom prst="rect">
            <a:avLst/>
          </a:prstGeom>
        </p:spPr>
      </p:pic>
      <p:pic>
        <p:nvPicPr>
          <p:cNvPr id="40" name="Picture 39">
            <a:extLst>
              <a:ext uri="{FF2B5EF4-FFF2-40B4-BE49-F238E27FC236}">
                <a16:creationId xmlns:a16="http://schemas.microsoft.com/office/drawing/2014/main" id="{E97BFA26-C8FE-C743-29D8-7E50B1E6FD20}"/>
              </a:ext>
            </a:extLst>
          </p:cNvPr>
          <p:cNvPicPr>
            <a:picLocks noChangeAspect="1"/>
          </p:cNvPicPr>
          <p:nvPr/>
        </p:nvPicPr>
        <p:blipFill>
          <a:blip r:embed="rId14"/>
          <a:stretch>
            <a:fillRect/>
          </a:stretch>
        </p:blipFill>
        <p:spPr>
          <a:xfrm>
            <a:off x="4851792" y="740092"/>
            <a:ext cx="161735" cy="161735"/>
          </a:xfrm>
          <a:prstGeom prst="rect">
            <a:avLst/>
          </a:prstGeom>
        </p:spPr>
      </p:pic>
      <p:sp>
        <p:nvSpPr>
          <p:cNvPr id="41" name="Rectangle 40">
            <a:extLst>
              <a:ext uri="{FF2B5EF4-FFF2-40B4-BE49-F238E27FC236}">
                <a16:creationId xmlns:a16="http://schemas.microsoft.com/office/drawing/2014/main" id="{16ADE94E-03F9-8356-9D7D-DAAC36129FEB}"/>
              </a:ext>
            </a:extLst>
          </p:cNvPr>
          <p:cNvSpPr/>
          <p:nvPr/>
        </p:nvSpPr>
        <p:spPr>
          <a:xfrm>
            <a:off x="10266859" y="360226"/>
            <a:ext cx="663647"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B0541AC-30B5-DB78-B6AC-BBA9C4BD0E60}"/>
              </a:ext>
            </a:extLst>
          </p:cNvPr>
          <p:cNvSpPr/>
          <p:nvPr/>
        </p:nvSpPr>
        <p:spPr>
          <a:xfrm>
            <a:off x="10785869" y="360226"/>
            <a:ext cx="252034"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37F6704-112E-8028-7902-679A1CA5757B}"/>
              </a:ext>
            </a:extLst>
          </p:cNvPr>
          <p:cNvSpPr/>
          <p:nvPr/>
        </p:nvSpPr>
        <p:spPr>
          <a:xfrm>
            <a:off x="10271995" y="552963"/>
            <a:ext cx="663647"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9ECF32C-F941-B54B-91BF-24DCABF2033C}"/>
              </a:ext>
            </a:extLst>
          </p:cNvPr>
          <p:cNvSpPr/>
          <p:nvPr/>
        </p:nvSpPr>
        <p:spPr>
          <a:xfrm>
            <a:off x="10791005" y="552963"/>
            <a:ext cx="252034"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8D08869-3C80-99FE-F55A-CB2BED8CA5C0}"/>
              </a:ext>
            </a:extLst>
          </p:cNvPr>
          <p:cNvSpPr/>
          <p:nvPr/>
        </p:nvSpPr>
        <p:spPr>
          <a:xfrm>
            <a:off x="10267320" y="747303"/>
            <a:ext cx="663647"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AF30875-5F17-92CA-28A7-CA056F23CB7F}"/>
              </a:ext>
            </a:extLst>
          </p:cNvPr>
          <p:cNvSpPr/>
          <p:nvPr/>
        </p:nvSpPr>
        <p:spPr>
          <a:xfrm>
            <a:off x="10786330" y="747303"/>
            <a:ext cx="252034"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2E77E32-A55B-F9A3-0CB8-3FA844955BE3}"/>
              </a:ext>
            </a:extLst>
          </p:cNvPr>
          <p:cNvSpPr/>
          <p:nvPr/>
        </p:nvSpPr>
        <p:spPr>
          <a:xfrm>
            <a:off x="10272456" y="940037"/>
            <a:ext cx="663647"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5622B1C-19EF-033A-45CF-D13B0BC1CEA2}"/>
              </a:ext>
            </a:extLst>
          </p:cNvPr>
          <p:cNvSpPr/>
          <p:nvPr/>
        </p:nvSpPr>
        <p:spPr>
          <a:xfrm>
            <a:off x="10791466" y="940037"/>
            <a:ext cx="252034" cy="184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hape&#10;&#10;Description automatically generated with low confidence">
            <a:extLst>
              <a:ext uri="{FF2B5EF4-FFF2-40B4-BE49-F238E27FC236}">
                <a16:creationId xmlns:a16="http://schemas.microsoft.com/office/drawing/2014/main" id="{1539F601-AF2E-E179-69AD-FE596A63848F}"/>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9969098" y="-81983"/>
            <a:ext cx="1646699" cy="1646699"/>
          </a:xfrm>
          <a:prstGeom prst="rect">
            <a:avLst/>
          </a:prstGeom>
        </p:spPr>
      </p:pic>
      <p:pic>
        <p:nvPicPr>
          <p:cNvPr id="1026" name="Picture 2" descr="Download NVIDIA Logo in SVG Vector or PNG File Format - Logo.wine">
            <a:extLst>
              <a:ext uri="{FF2B5EF4-FFF2-40B4-BE49-F238E27FC236}">
                <a16:creationId xmlns:a16="http://schemas.microsoft.com/office/drawing/2014/main" id="{F83BF315-B43B-ABED-8989-3E4761B54A4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38041" y="4632993"/>
            <a:ext cx="3115917" cy="2077278"/>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886D19F-E040-7E99-B5FE-166517B439CE}"/>
              </a:ext>
            </a:extLst>
          </p:cNvPr>
          <p:cNvSpPr txBox="1"/>
          <p:nvPr/>
        </p:nvSpPr>
        <p:spPr>
          <a:xfrm>
            <a:off x="4925159" y="6460212"/>
            <a:ext cx="2347501" cy="369332"/>
          </a:xfrm>
          <a:prstGeom prst="rect">
            <a:avLst/>
          </a:prstGeom>
          <a:noFill/>
        </p:spPr>
        <p:txBody>
          <a:bodyPr wrap="square">
            <a:spAutoFit/>
          </a:bodyPr>
          <a:lstStyle/>
          <a:p>
            <a:r>
              <a:rPr lang="en-US" sz="1800" baseline="30000" dirty="0"/>
              <a:t>#</a:t>
            </a:r>
            <a:r>
              <a:rPr lang="en-US" sz="1800" dirty="0"/>
              <a:t>NVIDIA Research, USA</a:t>
            </a:r>
            <a:endParaRPr lang="en-US" dirty="0"/>
          </a:p>
        </p:txBody>
      </p:sp>
    </p:spTree>
    <p:extLst>
      <p:ext uri="{BB962C8B-B14F-4D97-AF65-F5344CB8AC3E}">
        <p14:creationId xmlns:p14="http://schemas.microsoft.com/office/powerpoint/2010/main" val="368148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C6302D-398D-1354-B4F9-6A8C62B1AD78}"/>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t>Mac-based integrity protection</a:t>
            </a:r>
          </a:p>
        </p:txBody>
      </p:sp>
      <p:graphicFrame>
        <p:nvGraphicFramePr>
          <p:cNvPr id="7" name="Table 53">
            <a:extLst>
              <a:ext uri="{FF2B5EF4-FFF2-40B4-BE49-F238E27FC236}">
                <a16:creationId xmlns:a16="http://schemas.microsoft.com/office/drawing/2014/main" id="{91F05AFF-C470-6416-B923-F5260B33BA0B}"/>
              </a:ext>
            </a:extLst>
          </p:cNvPr>
          <p:cNvGraphicFramePr>
            <a:graphicFrameLocks noGrp="1"/>
          </p:cNvGraphicFramePr>
          <p:nvPr>
            <p:extLst>
              <p:ext uri="{D42A27DB-BD31-4B8C-83A1-F6EECF244321}">
                <p14:modId xmlns:p14="http://schemas.microsoft.com/office/powerpoint/2010/main" val="890170551"/>
              </p:ext>
            </p:extLst>
          </p:nvPr>
        </p:nvGraphicFramePr>
        <p:xfrm>
          <a:off x="128723" y="2182210"/>
          <a:ext cx="5007157" cy="475433"/>
        </p:xfrm>
        <a:graphic>
          <a:graphicData uri="http://schemas.openxmlformats.org/drawingml/2006/table">
            <a:tbl>
              <a:tblPr firstRow="1" bandRow="1">
                <a:tableStyleId>{073A0DAA-6AF3-43AB-8588-CEC1D06C72B9}</a:tableStyleId>
              </a:tblPr>
              <a:tblGrid>
                <a:gridCol w="3528159">
                  <a:extLst>
                    <a:ext uri="{9D8B030D-6E8A-4147-A177-3AD203B41FA5}">
                      <a16:colId xmlns:a16="http://schemas.microsoft.com/office/drawing/2014/main" val="3899178493"/>
                    </a:ext>
                  </a:extLst>
                </a:gridCol>
                <a:gridCol w="1478998">
                  <a:extLst>
                    <a:ext uri="{9D8B030D-6E8A-4147-A177-3AD203B41FA5}">
                      <a16:colId xmlns:a16="http://schemas.microsoft.com/office/drawing/2014/main" val="2659915583"/>
                    </a:ext>
                  </a:extLst>
                </a:gridCol>
              </a:tblGrid>
              <a:tr h="475433">
                <a:tc>
                  <a:txBody>
                    <a:bodyPr/>
                    <a:lstStyle/>
                    <a:p>
                      <a:pPr algn="r"/>
                      <a:r>
                        <a:rPr lang="en-US" dirty="0">
                          <a:solidFill>
                            <a:schemeClr val="tx1"/>
                          </a:solidFill>
                        </a:rPr>
                        <a:t>PFN</a:t>
                      </a:r>
                    </a:p>
                  </a:txBody>
                  <a:tcPr anchor="ctr">
                    <a:solidFill>
                      <a:srgbClr val="E98275"/>
                    </a:solidFill>
                  </a:tcPr>
                </a:tc>
                <a:tc>
                  <a:txBody>
                    <a:bodyPr/>
                    <a:lstStyle/>
                    <a:p>
                      <a:pPr algn="ctr"/>
                      <a:r>
                        <a:rPr lang="en-US" dirty="0"/>
                        <a:t>Metadata</a:t>
                      </a:r>
                    </a:p>
                  </a:txBody>
                  <a:tcPr anchor="ctr">
                    <a:solidFill>
                      <a:schemeClr val="accent3">
                        <a:lumMod val="50000"/>
                      </a:schemeClr>
                    </a:solidFill>
                  </a:tcPr>
                </a:tc>
                <a:extLst>
                  <a:ext uri="{0D108BD9-81ED-4DB2-BD59-A6C34878D82A}">
                    <a16:rowId xmlns:a16="http://schemas.microsoft.com/office/drawing/2014/main" val="2567772908"/>
                  </a:ext>
                </a:extLst>
              </a:tr>
            </a:tbl>
          </a:graphicData>
        </a:graphic>
      </p:graphicFrame>
      <p:sp>
        <p:nvSpPr>
          <p:cNvPr id="8" name="TextBox 7">
            <a:extLst>
              <a:ext uri="{FF2B5EF4-FFF2-40B4-BE49-F238E27FC236}">
                <a16:creationId xmlns:a16="http://schemas.microsoft.com/office/drawing/2014/main" id="{00D0B99A-3FC3-AB81-21E4-27BE196A89A2}"/>
              </a:ext>
            </a:extLst>
          </p:cNvPr>
          <p:cNvSpPr txBox="1"/>
          <p:nvPr/>
        </p:nvSpPr>
        <p:spPr>
          <a:xfrm>
            <a:off x="1107716" y="2657643"/>
            <a:ext cx="3049168" cy="369332"/>
          </a:xfrm>
          <a:prstGeom prst="rect">
            <a:avLst/>
          </a:prstGeom>
          <a:noFill/>
        </p:spPr>
        <p:txBody>
          <a:bodyPr wrap="none" rtlCol="0">
            <a:spAutoFit/>
          </a:bodyPr>
          <a:lstStyle/>
          <a:p>
            <a:r>
              <a:rPr lang="en-US" dirty="0"/>
              <a:t>Page Table Entry (PTE, 8-Bytes)</a:t>
            </a:r>
          </a:p>
        </p:txBody>
      </p:sp>
      <p:sp>
        <p:nvSpPr>
          <p:cNvPr id="17" name="Right Arrow 16">
            <a:extLst>
              <a:ext uri="{FF2B5EF4-FFF2-40B4-BE49-F238E27FC236}">
                <a16:creationId xmlns:a16="http://schemas.microsoft.com/office/drawing/2014/main" id="{F97B7477-5077-CE7A-94E4-94C7038CEA31}"/>
              </a:ext>
            </a:extLst>
          </p:cNvPr>
          <p:cNvSpPr/>
          <p:nvPr/>
        </p:nvSpPr>
        <p:spPr>
          <a:xfrm>
            <a:off x="5538234" y="3639471"/>
            <a:ext cx="1519968" cy="475433"/>
          </a:xfrm>
          <a:prstGeom prst="rightArrow">
            <a:avLst/>
          </a:prstGeom>
          <a:solidFill>
            <a:srgbClr val="EBA3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3F1CCDF-C7B6-3E12-1F43-626460EC88DA}"/>
              </a:ext>
            </a:extLst>
          </p:cNvPr>
          <p:cNvSpPr txBox="1"/>
          <p:nvPr/>
        </p:nvSpPr>
        <p:spPr>
          <a:xfrm>
            <a:off x="5532740" y="3270139"/>
            <a:ext cx="1519968" cy="369332"/>
          </a:xfrm>
          <a:prstGeom prst="rect">
            <a:avLst/>
          </a:prstGeom>
          <a:noFill/>
        </p:spPr>
        <p:txBody>
          <a:bodyPr wrap="none" rtlCol="0">
            <a:spAutoFit/>
          </a:bodyPr>
          <a:lstStyle/>
          <a:p>
            <a:r>
              <a:rPr lang="en-US" dirty="0"/>
              <a:t>Compute MAC</a:t>
            </a:r>
          </a:p>
        </p:txBody>
      </p:sp>
      <p:sp>
        <p:nvSpPr>
          <p:cNvPr id="20" name="Rectangle 19">
            <a:extLst>
              <a:ext uri="{FF2B5EF4-FFF2-40B4-BE49-F238E27FC236}">
                <a16:creationId xmlns:a16="http://schemas.microsoft.com/office/drawing/2014/main" id="{F098F84B-DC3E-0B26-EBB6-C20015ED48B6}"/>
              </a:ext>
            </a:extLst>
          </p:cNvPr>
          <p:cNvSpPr/>
          <p:nvPr/>
        </p:nvSpPr>
        <p:spPr>
          <a:xfrm>
            <a:off x="128723" y="3639471"/>
            <a:ext cx="5225391" cy="50292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FC6848-0357-39CF-6E4E-762327B6519C}"/>
              </a:ext>
            </a:extLst>
          </p:cNvPr>
          <p:cNvSpPr/>
          <p:nvPr/>
        </p:nvSpPr>
        <p:spPr>
          <a:xfrm>
            <a:off x="128723" y="3639471"/>
            <a:ext cx="1381347" cy="50292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PTE</a:t>
            </a:r>
          </a:p>
        </p:txBody>
      </p:sp>
      <p:sp>
        <p:nvSpPr>
          <p:cNvPr id="22" name="Rectangle 21">
            <a:extLst>
              <a:ext uri="{FF2B5EF4-FFF2-40B4-BE49-F238E27FC236}">
                <a16:creationId xmlns:a16="http://schemas.microsoft.com/office/drawing/2014/main" id="{5362B071-3E18-5EF3-93C9-12268FC351EE}"/>
              </a:ext>
            </a:extLst>
          </p:cNvPr>
          <p:cNvSpPr/>
          <p:nvPr/>
        </p:nvSpPr>
        <p:spPr>
          <a:xfrm>
            <a:off x="3961090" y="3639471"/>
            <a:ext cx="1393024" cy="50292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PTE</a:t>
            </a:r>
          </a:p>
        </p:txBody>
      </p:sp>
      <p:sp>
        <p:nvSpPr>
          <p:cNvPr id="23" name="TextBox 22">
            <a:extLst>
              <a:ext uri="{FF2B5EF4-FFF2-40B4-BE49-F238E27FC236}">
                <a16:creationId xmlns:a16="http://schemas.microsoft.com/office/drawing/2014/main" id="{2E2F34CD-D248-FA22-B873-89E08CEF23DD}"/>
              </a:ext>
            </a:extLst>
          </p:cNvPr>
          <p:cNvSpPr txBox="1"/>
          <p:nvPr/>
        </p:nvSpPr>
        <p:spPr>
          <a:xfrm>
            <a:off x="2424551" y="3639471"/>
            <a:ext cx="415498" cy="369332"/>
          </a:xfrm>
          <a:prstGeom prst="rect">
            <a:avLst/>
          </a:prstGeom>
          <a:noFill/>
        </p:spPr>
        <p:txBody>
          <a:bodyPr wrap="square" rtlCol="0">
            <a:spAutoFit/>
          </a:bodyPr>
          <a:lstStyle/>
          <a:p>
            <a:r>
              <a:rPr lang="en-US" dirty="0">
                <a:solidFill>
                  <a:schemeClr val="bg1"/>
                </a:solidFill>
              </a:rPr>
              <a:t>…</a:t>
            </a:r>
          </a:p>
        </p:txBody>
      </p:sp>
      <p:cxnSp>
        <p:nvCxnSpPr>
          <p:cNvPr id="25" name="Straight Connector 24">
            <a:extLst>
              <a:ext uri="{FF2B5EF4-FFF2-40B4-BE49-F238E27FC236}">
                <a16:creationId xmlns:a16="http://schemas.microsoft.com/office/drawing/2014/main" id="{3D922887-06A8-FD31-2AA7-E04404C82A9F}"/>
              </a:ext>
            </a:extLst>
          </p:cNvPr>
          <p:cNvCxnSpPr>
            <a:cxnSpLocks/>
          </p:cNvCxnSpPr>
          <p:nvPr/>
        </p:nvCxnSpPr>
        <p:spPr>
          <a:xfrm flipV="1">
            <a:off x="128723" y="2657643"/>
            <a:ext cx="0" cy="981828"/>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8B163C-301A-776A-0265-A6741EADB2D8}"/>
              </a:ext>
            </a:extLst>
          </p:cNvPr>
          <p:cNvCxnSpPr>
            <a:cxnSpLocks/>
          </p:cNvCxnSpPr>
          <p:nvPr/>
        </p:nvCxnSpPr>
        <p:spPr>
          <a:xfrm flipV="1">
            <a:off x="1587665" y="2657643"/>
            <a:ext cx="3548215" cy="981828"/>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26370CC-38B0-891E-F19B-1074F29A9134}"/>
              </a:ext>
            </a:extLst>
          </p:cNvPr>
          <p:cNvSpPr txBox="1"/>
          <p:nvPr/>
        </p:nvSpPr>
        <p:spPr>
          <a:xfrm>
            <a:off x="1257019" y="4244384"/>
            <a:ext cx="3166060" cy="369332"/>
          </a:xfrm>
          <a:prstGeom prst="rect">
            <a:avLst/>
          </a:prstGeom>
          <a:noFill/>
        </p:spPr>
        <p:txBody>
          <a:bodyPr wrap="none" rtlCol="0">
            <a:spAutoFit/>
          </a:bodyPr>
          <a:lstStyle/>
          <a:p>
            <a:r>
              <a:rPr lang="en-US" dirty="0"/>
              <a:t>PTE </a:t>
            </a:r>
            <a:r>
              <a:rPr lang="en-US" dirty="0" err="1"/>
              <a:t>Cacheline</a:t>
            </a:r>
            <a:r>
              <a:rPr lang="en-US" dirty="0"/>
              <a:t> (64-Bytes, 8 PTEs)</a:t>
            </a:r>
          </a:p>
        </p:txBody>
      </p:sp>
      <p:sp>
        <p:nvSpPr>
          <p:cNvPr id="30" name="Rectangle 29">
            <a:extLst>
              <a:ext uri="{FF2B5EF4-FFF2-40B4-BE49-F238E27FC236}">
                <a16:creationId xmlns:a16="http://schemas.microsoft.com/office/drawing/2014/main" id="{8C5633F1-53A3-4DCA-C87E-E6292A9D2583}"/>
              </a:ext>
            </a:extLst>
          </p:cNvPr>
          <p:cNvSpPr/>
          <p:nvPr/>
        </p:nvSpPr>
        <p:spPr>
          <a:xfrm>
            <a:off x="7369804" y="3639471"/>
            <a:ext cx="1381347" cy="50292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MAC</a:t>
            </a:r>
          </a:p>
        </p:txBody>
      </p:sp>
      <p:sp>
        <p:nvSpPr>
          <p:cNvPr id="31" name="TextBox 30">
            <a:extLst>
              <a:ext uri="{FF2B5EF4-FFF2-40B4-BE49-F238E27FC236}">
                <a16:creationId xmlns:a16="http://schemas.microsoft.com/office/drawing/2014/main" id="{7805DB22-5B87-5C96-FB26-5B46F8925C28}"/>
              </a:ext>
            </a:extLst>
          </p:cNvPr>
          <p:cNvSpPr txBox="1"/>
          <p:nvPr/>
        </p:nvSpPr>
        <p:spPr>
          <a:xfrm>
            <a:off x="8419314" y="4162695"/>
            <a:ext cx="670376" cy="369332"/>
          </a:xfrm>
          <a:prstGeom prst="rect">
            <a:avLst/>
          </a:prstGeom>
          <a:noFill/>
        </p:spPr>
        <p:txBody>
          <a:bodyPr wrap="none" rtlCol="0">
            <a:spAutoFit/>
          </a:bodyPr>
          <a:lstStyle/>
          <a:p>
            <a:r>
              <a:rPr lang="en-US" dirty="0"/>
              <a:t>Store</a:t>
            </a:r>
          </a:p>
        </p:txBody>
      </p:sp>
      <p:sp>
        <p:nvSpPr>
          <p:cNvPr id="32" name="Right Arrow 31">
            <a:extLst>
              <a:ext uri="{FF2B5EF4-FFF2-40B4-BE49-F238E27FC236}">
                <a16:creationId xmlns:a16="http://schemas.microsoft.com/office/drawing/2014/main" id="{F075ED3B-CF78-8111-6E81-8799318AD595}"/>
              </a:ext>
            </a:extLst>
          </p:cNvPr>
          <p:cNvSpPr/>
          <p:nvPr/>
        </p:nvSpPr>
        <p:spPr>
          <a:xfrm rot="5400000">
            <a:off x="2484190" y="4873029"/>
            <a:ext cx="711717" cy="47543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Hammer with solid fill">
            <a:extLst>
              <a:ext uri="{FF2B5EF4-FFF2-40B4-BE49-F238E27FC236}">
                <a16:creationId xmlns:a16="http://schemas.microsoft.com/office/drawing/2014/main" id="{E7B854C2-F4E6-CC67-F6A3-048C059D9D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86876" y="4734996"/>
            <a:ext cx="737675" cy="737675"/>
          </a:xfrm>
          <a:prstGeom prst="rect">
            <a:avLst/>
          </a:prstGeom>
        </p:spPr>
      </p:pic>
      <p:sp>
        <p:nvSpPr>
          <p:cNvPr id="37" name="Rectangle 36">
            <a:extLst>
              <a:ext uri="{FF2B5EF4-FFF2-40B4-BE49-F238E27FC236}">
                <a16:creationId xmlns:a16="http://schemas.microsoft.com/office/drawing/2014/main" id="{D810E9AE-1944-627F-46EC-47B8DE1E2A6A}"/>
              </a:ext>
            </a:extLst>
          </p:cNvPr>
          <p:cNvSpPr/>
          <p:nvPr/>
        </p:nvSpPr>
        <p:spPr>
          <a:xfrm>
            <a:off x="128723" y="5593951"/>
            <a:ext cx="5225391" cy="50292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DA042CC-ADD1-A8F2-0A36-E93E34F272D7}"/>
              </a:ext>
            </a:extLst>
          </p:cNvPr>
          <p:cNvSpPr/>
          <p:nvPr/>
        </p:nvSpPr>
        <p:spPr>
          <a:xfrm>
            <a:off x="128723" y="5593951"/>
            <a:ext cx="1381347" cy="50292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PTE</a:t>
            </a:r>
          </a:p>
        </p:txBody>
      </p:sp>
      <p:sp>
        <p:nvSpPr>
          <p:cNvPr id="39" name="Rectangle 38">
            <a:extLst>
              <a:ext uri="{FF2B5EF4-FFF2-40B4-BE49-F238E27FC236}">
                <a16:creationId xmlns:a16="http://schemas.microsoft.com/office/drawing/2014/main" id="{F01B183D-DBFB-94D6-E0EF-C425E580956B}"/>
              </a:ext>
            </a:extLst>
          </p:cNvPr>
          <p:cNvSpPr/>
          <p:nvPr/>
        </p:nvSpPr>
        <p:spPr>
          <a:xfrm>
            <a:off x="3961090" y="5593951"/>
            <a:ext cx="1393024" cy="50292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PTE</a:t>
            </a:r>
          </a:p>
        </p:txBody>
      </p:sp>
      <p:sp>
        <p:nvSpPr>
          <p:cNvPr id="40" name="TextBox 39">
            <a:extLst>
              <a:ext uri="{FF2B5EF4-FFF2-40B4-BE49-F238E27FC236}">
                <a16:creationId xmlns:a16="http://schemas.microsoft.com/office/drawing/2014/main" id="{F7904D3C-F918-67EC-8ADF-3211A94F659F}"/>
              </a:ext>
            </a:extLst>
          </p:cNvPr>
          <p:cNvSpPr txBox="1"/>
          <p:nvPr/>
        </p:nvSpPr>
        <p:spPr>
          <a:xfrm>
            <a:off x="2424551" y="5593951"/>
            <a:ext cx="415498" cy="369332"/>
          </a:xfrm>
          <a:prstGeom prst="rect">
            <a:avLst/>
          </a:prstGeom>
          <a:noFill/>
        </p:spPr>
        <p:txBody>
          <a:bodyPr wrap="square" rtlCol="0">
            <a:spAutoFit/>
          </a:bodyPr>
          <a:lstStyle/>
          <a:p>
            <a:r>
              <a:rPr lang="en-US" dirty="0">
                <a:solidFill>
                  <a:schemeClr val="bg1"/>
                </a:solidFill>
              </a:rPr>
              <a:t>…</a:t>
            </a:r>
          </a:p>
        </p:txBody>
      </p:sp>
      <p:pic>
        <p:nvPicPr>
          <p:cNvPr id="42" name="Picture 41">
            <a:extLst>
              <a:ext uri="{FF2B5EF4-FFF2-40B4-BE49-F238E27FC236}">
                <a16:creationId xmlns:a16="http://schemas.microsoft.com/office/drawing/2014/main" id="{71CA0454-CD8F-7DB6-0166-8875C60EB3FB}"/>
              </a:ext>
            </a:extLst>
          </p:cNvPr>
          <p:cNvPicPr>
            <a:picLocks noChangeAspect="1"/>
          </p:cNvPicPr>
          <p:nvPr/>
        </p:nvPicPr>
        <p:blipFill>
          <a:blip r:embed="rId5"/>
          <a:stretch>
            <a:fillRect/>
          </a:stretch>
        </p:blipFill>
        <p:spPr>
          <a:xfrm>
            <a:off x="193706" y="5651617"/>
            <a:ext cx="254000" cy="254000"/>
          </a:xfrm>
          <a:prstGeom prst="rect">
            <a:avLst/>
          </a:prstGeom>
        </p:spPr>
      </p:pic>
      <p:pic>
        <p:nvPicPr>
          <p:cNvPr id="43" name="Picture 42">
            <a:extLst>
              <a:ext uri="{FF2B5EF4-FFF2-40B4-BE49-F238E27FC236}">
                <a16:creationId xmlns:a16="http://schemas.microsoft.com/office/drawing/2014/main" id="{30FD0F6B-2B56-C6CB-4F2C-ACABDA87B612}"/>
              </a:ext>
            </a:extLst>
          </p:cNvPr>
          <p:cNvPicPr>
            <a:picLocks noChangeAspect="1"/>
          </p:cNvPicPr>
          <p:nvPr/>
        </p:nvPicPr>
        <p:blipFill>
          <a:blip r:embed="rId5"/>
          <a:stretch>
            <a:fillRect/>
          </a:stretch>
        </p:blipFill>
        <p:spPr>
          <a:xfrm>
            <a:off x="1210095" y="5661093"/>
            <a:ext cx="254000" cy="254000"/>
          </a:xfrm>
          <a:prstGeom prst="rect">
            <a:avLst/>
          </a:prstGeom>
        </p:spPr>
      </p:pic>
      <p:pic>
        <p:nvPicPr>
          <p:cNvPr id="44" name="Picture 43">
            <a:extLst>
              <a:ext uri="{FF2B5EF4-FFF2-40B4-BE49-F238E27FC236}">
                <a16:creationId xmlns:a16="http://schemas.microsoft.com/office/drawing/2014/main" id="{E4EAF953-E8CF-CB6F-72B2-DC87C0C62B34}"/>
              </a:ext>
            </a:extLst>
          </p:cNvPr>
          <p:cNvPicPr>
            <a:picLocks noChangeAspect="1"/>
          </p:cNvPicPr>
          <p:nvPr/>
        </p:nvPicPr>
        <p:blipFill>
          <a:blip r:embed="rId5"/>
          <a:stretch>
            <a:fillRect/>
          </a:stretch>
        </p:blipFill>
        <p:spPr>
          <a:xfrm>
            <a:off x="3990460" y="5584526"/>
            <a:ext cx="254000" cy="254000"/>
          </a:xfrm>
          <a:prstGeom prst="rect">
            <a:avLst/>
          </a:prstGeom>
        </p:spPr>
      </p:pic>
      <p:pic>
        <p:nvPicPr>
          <p:cNvPr id="45" name="Picture 44">
            <a:extLst>
              <a:ext uri="{FF2B5EF4-FFF2-40B4-BE49-F238E27FC236}">
                <a16:creationId xmlns:a16="http://schemas.microsoft.com/office/drawing/2014/main" id="{AB68939E-55DA-FFE1-4E48-1F40C1B2DEAA}"/>
              </a:ext>
            </a:extLst>
          </p:cNvPr>
          <p:cNvPicPr>
            <a:picLocks noChangeAspect="1"/>
          </p:cNvPicPr>
          <p:nvPr/>
        </p:nvPicPr>
        <p:blipFill>
          <a:blip r:embed="rId6"/>
          <a:stretch>
            <a:fillRect/>
          </a:stretch>
        </p:blipFill>
        <p:spPr>
          <a:xfrm>
            <a:off x="9571823" y="1224545"/>
            <a:ext cx="997398" cy="3891545"/>
          </a:xfrm>
          <a:prstGeom prst="rect">
            <a:avLst/>
          </a:prstGeom>
        </p:spPr>
      </p:pic>
      <p:sp>
        <p:nvSpPr>
          <p:cNvPr id="46" name="Rectangle 45">
            <a:extLst>
              <a:ext uri="{FF2B5EF4-FFF2-40B4-BE49-F238E27FC236}">
                <a16:creationId xmlns:a16="http://schemas.microsoft.com/office/drawing/2014/main" id="{CD5C5A28-C1BC-763C-4C4C-CC667627D691}"/>
              </a:ext>
            </a:extLst>
          </p:cNvPr>
          <p:cNvSpPr/>
          <p:nvPr/>
        </p:nvSpPr>
        <p:spPr>
          <a:xfrm>
            <a:off x="9388810" y="4251967"/>
            <a:ext cx="1381347" cy="50292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MAC</a:t>
            </a:r>
          </a:p>
        </p:txBody>
      </p:sp>
      <p:cxnSp>
        <p:nvCxnSpPr>
          <p:cNvPr id="48" name="Curved Connector 47">
            <a:extLst>
              <a:ext uri="{FF2B5EF4-FFF2-40B4-BE49-F238E27FC236}">
                <a16:creationId xmlns:a16="http://schemas.microsoft.com/office/drawing/2014/main" id="{FC6C7349-B4AF-8EA8-F216-FAD52AB63EB6}"/>
              </a:ext>
            </a:extLst>
          </p:cNvPr>
          <p:cNvCxnSpPr>
            <a:cxnSpLocks/>
            <a:stCxn id="30" idx="3"/>
            <a:endCxn id="46" idx="1"/>
          </p:cNvCxnSpPr>
          <p:nvPr/>
        </p:nvCxnSpPr>
        <p:spPr>
          <a:xfrm>
            <a:off x="8751151" y="3890931"/>
            <a:ext cx="637659" cy="612496"/>
          </a:xfrm>
          <a:prstGeom prst="curved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ight Arrow 50">
            <a:extLst>
              <a:ext uri="{FF2B5EF4-FFF2-40B4-BE49-F238E27FC236}">
                <a16:creationId xmlns:a16="http://schemas.microsoft.com/office/drawing/2014/main" id="{59B24C91-D7DA-039B-FC35-1EA48E0C2985}"/>
              </a:ext>
            </a:extLst>
          </p:cNvPr>
          <p:cNvSpPr/>
          <p:nvPr/>
        </p:nvSpPr>
        <p:spPr>
          <a:xfrm>
            <a:off x="5532740" y="5607694"/>
            <a:ext cx="1519968" cy="475433"/>
          </a:xfrm>
          <a:prstGeom prst="rightArrow">
            <a:avLst/>
          </a:prstGeom>
          <a:solidFill>
            <a:srgbClr val="EBA3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C3F92F9-01CA-0188-6787-63F1BB191328}"/>
              </a:ext>
            </a:extLst>
          </p:cNvPr>
          <p:cNvSpPr/>
          <p:nvPr/>
        </p:nvSpPr>
        <p:spPr>
          <a:xfrm>
            <a:off x="7369803" y="5593950"/>
            <a:ext cx="1381347" cy="50292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MAC</a:t>
            </a:r>
            <a:r>
              <a:rPr lang="en-US" sz="2400" dirty="0"/>
              <a:t>’</a:t>
            </a:r>
            <a:endParaRPr lang="en-US" dirty="0"/>
          </a:p>
        </p:txBody>
      </p:sp>
      <p:sp>
        <p:nvSpPr>
          <p:cNvPr id="54" name="TextBox 53">
            <a:extLst>
              <a:ext uri="{FF2B5EF4-FFF2-40B4-BE49-F238E27FC236}">
                <a16:creationId xmlns:a16="http://schemas.microsoft.com/office/drawing/2014/main" id="{4C59D15E-D13A-1B6D-E085-CE1E78C2EA64}"/>
              </a:ext>
            </a:extLst>
          </p:cNvPr>
          <p:cNvSpPr txBox="1"/>
          <p:nvPr/>
        </p:nvSpPr>
        <p:spPr>
          <a:xfrm>
            <a:off x="9658389" y="5607694"/>
            <a:ext cx="824265" cy="461665"/>
          </a:xfrm>
          <a:prstGeom prst="rect">
            <a:avLst/>
          </a:prstGeom>
          <a:noFill/>
        </p:spPr>
        <p:txBody>
          <a:bodyPr wrap="none" rtlCol="0">
            <a:spAutoFit/>
          </a:bodyPr>
          <a:lstStyle/>
          <a:p>
            <a:r>
              <a:rPr lang="en-US" sz="2400" b="1" dirty="0"/>
              <a:t>== ?</a:t>
            </a:r>
          </a:p>
        </p:txBody>
      </p:sp>
      <p:cxnSp>
        <p:nvCxnSpPr>
          <p:cNvPr id="56" name="Straight Arrow Connector 55">
            <a:extLst>
              <a:ext uri="{FF2B5EF4-FFF2-40B4-BE49-F238E27FC236}">
                <a16:creationId xmlns:a16="http://schemas.microsoft.com/office/drawing/2014/main" id="{ED6B4A7D-0B4F-EA81-7DF5-3CC51FF2CE52}"/>
              </a:ext>
            </a:extLst>
          </p:cNvPr>
          <p:cNvCxnSpPr>
            <a:stCxn id="52" idx="3"/>
            <a:endCxn id="54" idx="1"/>
          </p:cNvCxnSpPr>
          <p:nvPr/>
        </p:nvCxnSpPr>
        <p:spPr>
          <a:xfrm flipV="1">
            <a:off x="8751150" y="5838527"/>
            <a:ext cx="907239" cy="6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0E6C0AC-5F04-B68E-FBD8-677426C870A1}"/>
              </a:ext>
            </a:extLst>
          </p:cNvPr>
          <p:cNvCxnSpPr>
            <a:cxnSpLocks/>
            <a:stCxn id="45" idx="2"/>
            <a:endCxn id="54" idx="0"/>
          </p:cNvCxnSpPr>
          <p:nvPr/>
        </p:nvCxnSpPr>
        <p:spPr>
          <a:xfrm>
            <a:off x="10070522" y="5116090"/>
            <a:ext cx="0" cy="4916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61">
            <a:extLst>
              <a:ext uri="{FF2B5EF4-FFF2-40B4-BE49-F238E27FC236}">
                <a16:creationId xmlns:a16="http://schemas.microsoft.com/office/drawing/2014/main" id="{5E9A386E-3D3D-F88B-F506-12DE25FEC268}"/>
              </a:ext>
            </a:extLst>
          </p:cNvPr>
          <p:cNvPicPr>
            <a:picLocks noChangeAspect="1"/>
          </p:cNvPicPr>
          <p:nvPr/>
        </p:nvPicPr>
        <p:blipFill>
          <a:blip r:embed="rId7">
            <a:duotone>
              <a:schemeClr val="accent5">
                <a:shade val="45000"/>
                <a:satMod val="135000"/>
              </a:schemeClr>
              <a:prstClr val="white"/>
            </a:duotone>
          </a:blip>
          <a:stretch>
            <a:fillRect/>
          </a:stretch>
        </p:blipFill>
        <p:spPr>
          <a:xfrm>
            <a:off x="10970987" y="5156317"/>
            <a:ext cx="558800" cy="495300"/>
          </a:xfrm>
          <a:prstGeom prst="rect">
            <a:avLst/>
          </a:prstGeom>
        </p:spPr>
      </p:pic>
      <p:sp>
        <p:nvSpPr>
          <p:cNvPr id="63" name="TextBox 62">
            <a:extLst>
              <a:ext uri="{FF2B5EF4-FFF2-40B4-BE49-F238E27FC236}">
                <a16:creationId xmlns:a16="http://schemas.microsoft.com/office/drawing/2014/main" id="{9DB92108-8E41-2B2E-149C-9554F12C656E}"/>
              </a:ext>
            </a:extLst>
          </p:cNvPr>
          <p:cNvSpPr txBox="1"/>
          <p:nvPr/>
        </p:nvSpPr>
        <p:spPr>
          <a:xfrm>
            <a:off x="10568895" y="5727538"/>
            <a:ext cx="1519968" cy="369332"/>
          </a:xfrm>
          <a:prstGeom prst="rect">
            <a:avLst/>
          </a:prstGeom>
          <a:noFill/>
        </p:spPr>
        <p:txBody>
          <a:bodyPr wrap="none" rtlCol="0">
            <a:spAutoFit/>
          </a:bodyPr>
          <a:lstStyle/>
          <a:p>
            <a:r>
              <a:rPr lang="en-US" dirty="0"/>
              <a:t>MAC mismatch</a:t>
            </a:r>
          </a:p>
        </p:txBody>
      </p:sp>
      <p:sp>
        <p:nvSpPr>
          <p:cNvPr id="64" name="Oval 63">
            <a:extLst>
              <a:ext uri="{FF2B5EF4-FFF2-40B4-BE49-F238E27FC236}">
                <a16:creationId xmlns:a16="http://schemas.microsoft.com/office/drawing/2014/main" id="{EEF54934-F1BC-4239-1A7E-DF42C65C5A32}"/>
              </a:ext>
            </a:extLst>
          </p:cNvPr>
          <p:cNvSpPr/>
          <p:nvPr/>
        </p:nvSpPr>
        <p:spPr>
          <a:xfrm>
            <a:off x="9204769" y="4008803"/>
            <a:ext cx="1766218" cy="883237"/>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AA146233-4F1F-43E8-ADA0-FA38D86BA9C8}"/>
              </a:ext>
            </a:extLst>
          </p:cNvPr>
          <p:cNvSpPr txBox="1"/>
          <p:nvPr/>
        </p:nvSpPr>
        <p:spPr>
          <a:xfrm>
            <a:off x="8147021" y="2545249"/>
            <a:ext cx="1379545" cy="830997"/>
          </a:xfrm>
          <a:prstGeom prst="rect">
            <a:avLst/>
          </a:prstGeom>
          <a:noFill/>
        </p:spPr>
        <p:txBody>
          <a:bodyPr wrap="none" rtlCol="0">
            <a:spAutoFit/>
          </a:bodyPr>
          <a:lstStyle/>
          <a:p>
            <a:pPr algn="ctr"/>
            <a:r>
              <a:rPr lang="en-US" sz="2400" b="1" dirty="0">
                <a:solidFill>
                  <a:srgbClr val="C00000"/>
                </a:solidFill>
              </a:rPr>
              <a:t>Storage</a:t>
            </a:r>
          </a:p>
          <a:p>
            <a:pPr algn="ctr"/>
            <a:r>
              <a:rPr lang="en-US" sz="2400" b="1" dirty="0">
                <a:solidFill>
                  <a:srgbClr val="C00000"/>
                </a:solidFill>
              </a:rPr>
              <a:t>overhead</a:t>
            </a:r>
          </a:p>
        </p:txBody>
      </p:sp>
      <p:cxnSp>
        <p:nvCxnSpPr>
          <p:cNvPr id="67" name="Curved Connector 66">
            <a:extLst>
              <a:ext uri="{FF2B5EF4-FFF2-40B4-BE49-F238E27FC236}">
                <a16:creationId xmlns:a16="http://schemas.microsoft.com/office/drawing/2014/main" id="{B1BD0553-64BD-9C19-8DAA-3D07BDD55554}"/>
              </a:ext>
            </a:extLst>
          </p:cNvPr>
          <p:cNvCxnSpPr>
            <a:stCxn id="65" idx="2"/>
            <a:endCxn id="64" idx="1"/>
          </p:cNvCxnSpPr>
          <p:nvPr/>
        </p:nvCxnSpPr>
        <p:spPr>
          <a:xfrm rot="16200000" flipH="1">
            <a:off x="8769158" y="3443882"/>
            <a:ext cx="761904" cy="626632"/>
          </a:xfrm>
          <a:prstGeom prst="curvedConnector3">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3BD26F55-14D3-F419-46FD-75D47AE9631C}"/>
              </a:ext>
            </a:extLst>
          </p:cNvPr>
          <p:cNvSpPr/>
          <p:nvPr/>
        </p:nvSpPr>
        <p:spPr>
          <a:xfrm>
            <a:off x="9735509" y="4892040"/>
            <a:ext cx="670023" cy="769053"/>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Curved Connector 70">
            <a:extLst>
              <a:ext uri="{FF2B5EF4-FFF2-40B4-BE49-F238E27FC236}">
                <a16:creationId xmlns:a16="http://schemas.microsoft.com/office/drawing/2014/main" id="{783B848C-061C-24D3-1754-17EB09AD51CA}"/>
              </a:ext>
            </a:extLst>
          </p:cNvPr>
          <p:cNvCxnSpPr>
            <a:cxnSpLocks/>
            <a:stCxn id="72" idx="3"/>
          </p:cNvCxnSpPr>
          <p:nvPr/>
        </p:nvCxnSpPr>
        <p:spPr>
          <a:xfrm>
            <a:off x="9230506" y="4988172"/>
            <a:ext cx="525356" cy="454708"/>
          </a:xfrm>
          <a:prstGeom prst="curvedConnector3">
            <a:avLst>
              <a:gd name="adj1"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D5E4916-4EFC-7756-FC07-A7D3FBEFC285}"/>
              </a:ext>
            </a:extLst>
          </p:cNvPr>
          <p:cNvSpPr txBox="1"/>
          <p:nvPr/>
        </p:nvSpPr>
        <p:spPr>
          <a:xfrm>
            <a:off x="7850961" y="4572673"/>
            <a:ext cx="1379545" cy="830997"/>
          </a:xfrm>
          <a:prstGeom prst="rect">
            <a:avLst/>
          </a:prstGeom>
          <a:noFill/>
        </p:spPr>
        <p:txBody>
          <a:bodyPr wrap="none" rtlCol="0">
            <a:spAutoFit/>
          </a:bodyPr>
          <a:lstStyle/>
          <a:p>
            <a:pPr algn="ctr"/>
            <a:r>
              <a:rPr lang="en-US" sz="2400" b="1" dirty="0">
                <a:solidFill>
                  <a:srgbClr val="C00000"/>
                </a:solidFill>
              </a:rPr>
              <a:t>Access</a:t>
            </a:r>
          </a:p>
          <a:p>
            <a:pPr algn="ctr"/>
            <a:r>
              <a:rPr lang="en-US" sz="2400" b="1" dirty="0">
                <a:solidFill>
                  <a:srgbClr val="C00000"/>
                </a:solidFill>
              </a:rPr>
              <a:t>overhead</a:t>
            </a:r>
          </a:p>
        </p:txBody>
      </p:sp>
      <p:sp>
        <p:nvSpPr>
          <p:cNvPr id="79" name="TextBox 78">
            <a:extLst>
              <a:ext uri="{FF2B5EF4-FFF2-40B4-BE49-F238E27FC236}">
                <a16:creationId xmlns:a16="http://schemas.microsoft.com/office/drawing/2014/main" id="{74C70A56-0AF6-21A6-F3F2-6479D6661D9E}"/>
              </a:ext>
            </a:extLst>
          </p:cNvPr>
          <p:cNvSpPr txBox="1"/>
          <p:nvPr/>
        </p:nvSpPr>
        <p:spPr>
          <a:xfrm>
            <a:off x="-1" y="6213247"/>
            <a:ext cx="12192001" cy="461665"/>
          </a:xfrm>
          <a:prstGeom prst="rect">
            <a:avLst/>
          </a:prstGeom>
          <a:solidFill>
            <a:srgbClr val="002060"/>
          </a:solidFill>
          <a:ln w="28575">
            <a:noFill/>
          </a:ln>
        </p:spPr>
        <p:txBody>
          <a:bodyPr wrap="square">
            <a:spAutoFit/>
          </a:bodyPr>
          <a:lstStyle/>
          <a:p>
            <a:pPr algn="ctr"/>
            <a:r>
              <a:rPr lang="en-US" sz="2400" b="1" dirty="0">
                <a:solidFill>
                  <a:schemeClr val="bg1"/>
                </a:solidFill>
              </a:rPr>
              <a:t>MAC provides cryptographic integrity protection but has high overheads</a:t>
            </a:r>
            <a:endParaRPr lang="en-US" sz="2400" b="1" baseline="-25000" dirty="0">
              <a:solidFill>
                <a:schemeClr val="bg1"/>
              </a:solidFill>
            </a:endParaRPr>
          </a:p>
        </p:txBody>
      </p:sp>
    </p:spTree>
    <p:extLst>
      <p:ext uri="{BB962C8B-B14F-4D97-AF65-F5344CB8AC3E}">
        <p14:creationId xmlns:p14="http://schemas.microsoft.com/office/powerpoint/2010/main" val="428819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par>
                                <p:cTn id="29" presetID="9"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dissolve">
                                      <p:cBhvr>
                                        <p:cTn id="34" dur="500"/>
                                        <p:tgtEl>
                                          <p:spTgt spid="3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dissolve">
                                      <p:cBhvr>
                                        <p:cTn id="42" dur="500"/>
                                        <p:tgtEl>
                                          <p:spTgt spid="31"/>
                                        </p:tgtEl>
                                      </p:cBhvr>
                                    </p:animEffect>
                                  </p:childTnLst>
                                </p:cTn>
                              </p:par>
                              <p:par>
                                <p:cTn id="43" presetID="9"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dissolve">
                                      <p:cBhvr>
                                        <p:cTn id="45" dur="500"/>
                                        <p:tgtEl>
                                          <p:spTgt spid="48"/>
                                        </p:tgtEl>
                                      </p:cBhvr>
                                    </p:animEffect>
                                  </p:childTnLst>
                                </p:cTn>
                              </p:par>
                              <p:par>
                                <p:cTn id="46" presetID="9"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dissolve">
                                      <p:cBhvr>
                                        <p:cTn id="48" dur="500"/>
                                        <p:tgtEl>
                                          <p:spTgt spid="45"/>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dissolv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dissolve">
                                      <p:cBhvr>
                                        <p:cTn id="56" dur="500"/>
                                        <p:tgtEl>
                                          <p:spTgt spid="3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dissolve">
                                      <p:cBhvr>
                                        <p:cTn id="59" dur="500"/>
                                        <p:tgtEl>
                                          <p:spTgt spid="3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dissolve">
                                      <p:cBhvr>
                                        <p:cTn id="62" dur="500"/>
                                        <p:tgtEl>
                                          <p:spTgt spid="3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dissolve">
                                      <p:cBhvr>
                                        <p:cTn id="65" dur="500"/>
                                        <p:tgtEl>
                                          <p:spTgt spid="39"/>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dissolve">
                                      <p:cBhvr>
                                        <p:cTn id="68" dur="500"/>
                                        <p:tgtEl>
                                          <p:spTgt spid="40"/>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dissolve">
                                      <p:cBhvr>
                                        <p:cTn id="71" dur="500"/>
                                        <p:tgtEl>
                                          <p:spTgt spid="5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dissolve">
                                      <p:cBhvr>
                                        <p:cTn id="74" dur="500"/>
                                        <p:tgtEl>
                                          <p:spTgt spid="52"/>
                                        </p:tgtEl>
                                      </p:cBhvr>
                                    </p:animEffect>
                                  </p:childTnLst>
                                </p:cTn>
                              </p:par>
                              <p:par>
                                <p:cTn id="75" presetID="9"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dissolve">
                                      <p:cBhvr>
                                        <p:cTn id="77" dur="500"/>
                                        <p:tgtEl>
                                          <p:spTgt spid="56"/>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dissolve">
                                      <p:cBhvr>
                                        <p:cTn id="80" dur="500"/>
                                        <p:tgtEl>
                                          <p:spTgt spid="54"/>
                                        </p:tgtEl>
                                      </p:cBhvr>
                                    </p:animEffect>
                                  </p:childTnLst>
                                </p:cTn>
                              </p:par>
                              <p:par>
                                <p:cTn id="81" presetID="9" presetClass="entr" presetSubtype="0" fill="hold" nodeType="with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dissolve">
                                      <p:cBhvr>
                                        <p:cTn id="83" dur="500"/>
                                        <p:tgtEl>
                                          <p:spTgt spid="57"/>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dissolve">
                                      <p:cBhvr>
                                        <p:cTn id="88" dur="500"/>
                                        <p:tgtEl>
                                          <p:spTgt spid="42"/>
                                        </p:tgtEl>
                                      </p:cBhvr>
                                    </p:animEffect>
                                  </p:childTnLst>
                                </p:cTn>
                              </p:par>
                              <p:par>
                                <p:cTn id="89" presetID="9" presetClass="entr" presetSubtype="0"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dissolve">
                                      <p:cBhvr>
                                        <p:cTn id="91" dur="500"/>
                                        <p:tgtEl>
                                          <p:spTgt spid="43"/>
                                        </p:tgtEl>
                                      </p:cBhvr>
                                    </p:animEffect>
                                  </p:childTnLst>
                                </p:cTn>
                              </p:par>
                              <p:par>
                                <p:cTn id="92" presetID="9" presetClass="entr" presetSubtype="0"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dissolve">
                                      <p:cBhvr>
                                        <p:cTn id="94" dur="500"/>
                                        <p:tgtEl>
                                          <p:spTgt spid="44"/>
                                        </p:tgtEl>
                                      </p:cBhvr>
                                    </p:animEffect>
                                  </p:childTnLst>
                                </p:cTn>
                              </p:par>
                              <p:par>
                                <p:cTn id="95" presetID="9" presetClass="entr" presetSubtype="0"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dissolve">
                                      <p:cBhvr>
                                        <p:cTn id="97" dur="500"/>
                                        <p:tgtEl>
                                          <p:spTgt spid="36"/>
                                        </p:tgtEl>
                                      </p:cBhvr>
                                    </p:animEffect>
                                  </p:childTnLst>
                                </p:cTn>
                              </p:par>
                              <p:par>
                                <p:cTn id="98" presetID="9" presetClass="entr" presetSubtype="0" fill="hold" nodeType="withEffect">
                                  <p:stCondLst>
                                    <p:cond delay="500"/>
                                  </p:stCondLst>
                                  <p:childTnLst>
                                    <p:set>
                                      <p:cBhvr>
                                        <p:cTn id="99" dur="1" fill="hold">
                                          <p:stCondLst>
                                            <p:cond delay="0"/>
                                          </p:stCondLst>
                                        </p:cTn>
                                        <p:tgtEl>
                                          <p:spTgt spid="62"/>
                                        </p:tgtEl>
                                        <p:attrNameLst>
                                          <p:attrName>style.visibility</p:attrName>
                                        </p:attrNameLst>
                                      </p:cBhvr>
                                      <p:to>
                                        <p:strVal val="visible"/>
                                      </p:to>
                                    </p:set>
                                    <p:animEffect transition="in" filter="dissolve">
                                      <p:cBhvr>
                                        <p:cTn id="100" dur="500"/>
                                        <p:tgtEl>
                                          <p:spTgt spid="62"/>
                                        </p:tgtEl>
                                      </p:cBhvr>
                                    </p:animEffect>
                                  </p:childTnLst>
                                </p:cTn>
                              </p:par>
                              <p:par>
                                <p:cTn id="101" presetID="9" presetClass="entr" presetSubtype="0" fill="hold" grpId="0" nodeType="withEffect">
                                  <p:stCondLst>
                                    <p:cond delay="500"/>
                                  </p:stCondLst>
                                  <p:childTnLst>
                                    <p:set>
                                      <p:cBhvr>
                                        <p:cTn id="102" dur="1" fill="hold">
                                          <p:stCondLst>
                                            <p:cond delay="0"/>
                                          </p:stCondLst>
                                        </p:cTn>
                                        <p:tgtEl>
                                          <p:spTgt spid="63"/>
                                        </p:tgtEl>
                                        <p:attrNameLst>
                                          <p:attrName>style.visibility</p:attrName>
                                        </p:attrNameLst>
                                      </p:cBhvr>
                                      <p:to>
                                        <p:strVal val="visible"/>
                                      </p:to>
                                    </p:set>
                                    <p:animEffect transition="in" filter="dissolve">
                                      <p:cBhvr>
                                        <p:cTn id="103" dur="500"/>
                                        <p:tgtEl>
                                          <p:spTgt spid="63"/>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dissolve">
                                      <p:cBhvr>
                                        <p:cTn id="108" dur="500"/>
                                        <p:tgtEl>
                                          <p:spTgt spid="64"/>
                                        </p:tgtEl>
                                      </p:cBhvr>
                                    </p:animEffect>
                                  </p:childTnLst>
                                </p:cTn>
                              </p:par>
                              <p:par>
                                <p:cTn id="109" presetID="9" presetClass="entr" presetSubtype="0" fill="hold" nodeType="with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dissolve">
                                      <p:cBhvr>
                                        <p:cTn id="111" dur="500"/>
                                        <p:tgtEl>
                                          <p:spTgt spid="67"/>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dissolve">
                                      <p:cBhvr>
                                        <p:cTn id="114" dur="500"/>
                                        <p:tgtEl>
                                          <p:spTgt spid="65"/>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72"/>
                                        </p:tgtEl>
                                        <p:attrNameLst>
                                          <p:attrName>style.visibility</p:attrName>
                                        </p:attrNameLst>
                                      </p:cBhvr>
                                      <p:to>
                                        <p:strVal val="visible"/>
                                      </p:to>
                                    </p:set>
                                    <p:animEffect transition="in" filter="dissolve">
                                      <p:cBhvr>
                                        <p:cTn id="117" dur="500"/>
                                        <p:tgtEl>
                                          <p:spTgt spid="72"/>
                                        </p:tgtEl>
                                      </p:cBhvr>
                                    </p:animEffect>
                                  </p:childTnLst>
                                </p:cTn>
                              </p:par>
                              <p:par>
                                <p:cTn id="118" presetID="9" presetClass="entr" presetSubtype="0" fill="hold" nodeType="withEffect">
                                  <p:stCondLst>
                                    <p:cond delay="0"/>
                                  </p:stCondLst>
                                  <p:childTnLst>
                                    <p:set>
                                      <p:cBhvr>
                                        <p:cTn id="119" dur="1" fill="hold">
                                          <p:stCondLst>
                                            <p:cond delay="0"/>
                                          </p:stCondLst>
                                        </p:cTn>
                                        <p:tgtEl>
                                          <p:spTgt spid="71"/>
                                        </p:tgtEl>
                                        <p:attrNameLst>
                                          <p:attrName>style.visibility</p:attrName>
                                        </p:attrNameLst>
                                      </p:cBhvr>
                                      <p:to>
                                        <p:strVal val="visible"/>
                                      </p:to>
                                    </p:set>
                                    <p:animEffect transition="in" filter="dissolve">
                                      <p:cBhvr>
                                        <p:cTn id="120" dur="500"/>
                                        <p:tgtEl>
                                          <p:spTgt spid="71"/>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68"/>
                                        </p:tgtEl>
                                        <p:attrNameLst>
                                          <p:attrName>style.visibility</p:attrName>
                                        </p:attrNameLst>
                                      </p:cBhvr>
                                      <p:to>
                                        <p:strVal val="visible"/>
                                      </p:to>
                                    </p:set>
                                    <p:animEffect transition="in" filter="dissolve">
                                      <p:cBhvr>
                                        <p:cTn id="123" dur="500"/>
                                        <p:tgtEl>
                                          <p:spTgt spid="68"/>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500"/>
                                  </p:stCondLst>
                                  <p:childTnLst>
                                    <p:set>
                                      <p:cBhvr>
                                        <p:cTn id="127" dur="1" fill="hold">
                                          <p:stCondLst>
                                            <p:cond delay="0"/>
                                          </p:stCondLst>
                                        </p:cTn>
                                        <p:tgtEl>
                                          <p:spTgt spid="79"/>
                                        </p:tgtEl>
                                        <p:attrNameLst>
                                          <p:attrName>style.visibility</p:attrName>
                                        </p:attrNameLst>
                                      </p:cBhvr>
                                      <p:to>
                                        <p:strVal val="visible"/>
                                      </p:to>
                                    </p:set>
                                    <p:animEffect transition="in" filter="dissolve">
                                      <p:cBhvr>
                                        <p:cTn id="12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8" grpId="0"/>
      <p:bldP spid="20" grpId="0" animBg="1"/>
      <p:bldP spid="21" grpId="0" animBg="1"/>
      <p:bldP spid="22" grpId="0" animBg="1"/>
      <p:bldP spid="23" grpId="0"/>
      <p:bldP spid="29" grpId="0"/>
      <p:bldP spid="30" grpId="0" animBg="1"/>
      <p:bldP spid="31" grpId="0"/>
      <p:bldP spid="32" grpId="0" animBg="1"/>
      <p:bldP spid="37" grpId="0" animBg="1"/>
      <p:bldP spid="38" grpId="0" animBg="1"/>
      <p:bldP spid="39" grpId="0" animBg="1"/>
      <p:bldP spid="40" grpId="0"/>
      <p:bldP spid="46" grpId="0" animBg="1"/>
      <p:bldP spid="51" grpId="0" animBg="1"/>
      <p:bldP spid="52" grpId="0" animBg="1"/>
      <p:bldP spid="54" grpId="0"/>
      <p:bldP spid="63" grpId="0"/>
      <p:bldP spid="64" grpId="0" animBg="1"/>
      <p:bldP spid="65" grpId="0"/>
      <p:bldP spid="68" grpId="0" animBg="1"/>
      <p:bldP spid="72" grpId="0"/>
      <p:bldP spid="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C0AFAAF9-148A-D813-BABD-C0470088EC9B}"/>
              </a:ext>
            </a:extLst>
          </p:cNvPr>
          <p:cNvPicPr>
            <a:picLocks noChangeAspect="1"/>
          </p:cNvPicPr>
          <p:nvPr/>
        </p:nvPicPr>
        <p:blipFill>
          <a:blip r:embed="rId3"/>
          <a:stretch>
            <a:fillRect/>
          </a:stretch>
        </p:blipFill>
        <p:spPr>
          <a:xfrm>
            <a:off x="9126788" y="1248736"/>
            <a:ext cx="1224529" cy="4777741"/>
          </a:xfrm>
          <a:prstGeom prst="rect">
            <a:avLst/>
          </a:prstGeom>
        </p:spPr>
      </p:pic>
      <p:sp>
        <p:nvSpPr>
          <p:cNvPr id="6" name="Title 1">
            <a:extLst>
              <a:ext uri="{FF2B5EF4-FFF2-40B4-BE49-F238E27FC236}">
                <a16:creationId xmlns:a16="http://schemas.microsoft.com/office/drawing/2014/main" id="{F520F945-33B2-0926-93B0-6C4208EFC93F}"/>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t>Embedding mac within the </a:t>
            </a:r>
            <a:r>
              <a:rPr lang="en-US" b="1" dirty="0" err="1"/>
              <a:t>pte</a:t>
            </a:r>
            <a:r>
              <a:rPr lang="en-US" b="1" dirty="0"/>
              <a:t> </a:t>
            </a:r>
            <a:r>
              <a:rPr lang="en-US" b="1" dirty="0" err="1"/>
              <a:t>cacheline</a:t>
            </a:r>
            <a:endParaRPr lang="en-US" b="1" dirty="0"/>
          </a:p>
        </p:txBody>
      </p:sp>
      <p:graphicFrame>
        <p:nvGraphicFramePr>
          <p:cNvPr id="7" name="Table 53">
            <a:extLst>
              <a:ext uri="{FF2B5EF4-FFF2-40B4-BE49-F238E27FC236}">
                <a16:creationId xmlns:a16="http://schemas.microsoft.com/office/drawing/2014/main" id="{959778EE-1706-CE8D-7C1F-E6688298FCD4}"/>
              </a:ext>
            </a:extLst>
          </p:cNvPr>
          <p:cNvGraphicFramePr>
            <a:graphicFrameLocks noGrp="1"/>
          </p:cNvGraphicFramePr>
          <p:nvPr>
            <p:extLst>
              <p:ext uri="{D42A27DB-BD31-4B8C-83A1-F6EECF244321}">
                <p14:modId xmlns:p14="http://schemas.microsoft.com/office/powerpoint/2010/main" val="3732750805"/>
              </p:ext>
            </p:extLst>
          </p:nvPr>
        </p:nvGraphicFramePr>
        <p:xfrm>
          <a:off x="2094685" y="3348184"/>
          <a:ext cx="5007157" cy="475433"/>
        </p:xfrm>
        <a:graphic>
          <a:graphicData uri="http://schemas.openxmlformats.org/drawingml/2006/table">
            <a:tbl>
              <a:tblPr firstRow="1" bandRow="1">
                <a:tableStyleId>{073A0DAA-6AF3-43AB-8588-CEC1D06C72B9}</a:tableStyleId>
              </a:tblPr>
              <a:tblGrid>
                <a:gridCol w="3528159">
                  <a:extLst>
                    <a:ext uri="{9D8B030D-6E8A-4147-A177-3AD203B41FA5}">
                      <a16:colId xmlns:a16="http://schemas.microsoft.com/office/drawing/2014/main" val="3899178493"/>
                    </a:ext>
                  </a:extLst>
                </a:gridCol>
                <a:gridCol w="1478998">
                  <a:extLst>
                    <a:ext uri="{9D8B030D-6E8A-4147-A177-3AD203B41FA5}">
                      <a16:colId xmlns:a16="http://schemas.microsoft.com/office/drawing/2014/main" val="2659915583"/>
                    </a:ext>
                  </a:extLst>
                </a:gridCol>
              </a:tblGrid>
              <a:tr h="475433">
                <a:tc>
                  <a:txBody>
                    <a:bodyPr/>
                    <a:lstStyle/>
                    <a:p>
                      <a:pPr algn="r"/>
                      <a:r>
                        <a:rPr lang="en-US" dirty="0">
                          <a:solidFill>
                            <a:schemeClr val="tx1"/>
                          </a:solidFill>
                        </a:rPr>
                        <a:t>PFN</a:t>
                      </a:r>
                    </a:p>
                  </a:txBody>
                  <a:tcPr anchor="ctr">
                    <a:solidFill>
                      <a:srgbClr val="E98275"/>
                    </a:solidFill>
                  </a:tcPr>
                </a:tc>
                <a:tc>
                  <a:txBody>
                    <a:bodyPr/>
                    <a:lstStyle/>
                    <a:p>
                      <a:pPr algn="ctr"/>
                      <a:r>
                        <a:rPr lang="en-US" dirty="0"/>
                        <a:t>Metadata</a:t>
                      </a:r>
                    </a:p>
                  </a:txBody>
                  <a:tcPr anchor="ctr">
                    <a:solidFill>
                      <a:schemeClr val="accent3">
                        <a:lumMod val="50000"/>
                      </a:schemeClr>
                    </a:solidFill>
                  </a:tcPr>
                </a:tc>
                <a:extLst>
                  <a:ext uri="{0D108BD9-81ED-4DB2-BD59-A6C34878D82A}">
                    <a16:rowId xmlns:a16="http://schemas.microsoft.com/office/drawing/2014/main" val="2567772908"/>
                  </a:ext>
                </a:extLst>
              </a:tr>
            </a:tbl>
          </a:graphicData>
        </a:graphic>
      </p:graphicFrame>
      <p:sp>
        <p:nvSpPr>
          <p:cNvPr id="8" name="TextBox 7">
            <a:extLst>
              <a:ext uri="{FF2B5EF4-FFF2-40B4-BE49-F238E27FC236}">
                <a16:creationId xmlns:a16="http://schemas.microsoft.com/office/drawing/2014/main" id="{AF7231FA-73F4-3F7C-EC16-660EA86C83CA}"/>
              </a:ext>
            </a:extLst>
          </p:cNvPr>
          <p:cNvSpPr txBox="1"/>
          <p:nvPr/>
        </p:nvSpPr>
        <p:spPr>
          <a:xfrm>
            <a:off x="3469918" y="3823617"/>
            <a:ext cx="832279" cy="369332"/>
          </a:xfrm>
          <a:prstGeom prst="rect">
            <a:avLst/>
          </a:prstGeom>
          <a:noFill/>
        </p:spPr>
        <p:txBody>
          <a:bodyPr wrap="square" rtlCol="0">
            <a:spAutoFit/>
          </a:bodyPr>
          <a:lstStyle/>
          <a:p>
            <a:r>
              <a:rPr lang="en-US" dirty="0"/>
              <a:t>40-bits</a:t>
            </a:r>
          </a:p>
        </p:txBody>
      </p:sp>
      <p:cxnSp>
        <p:nvCxnSpPr>
          <p:cNvPr id="12" name="Straight Arrow Connector 11">
            <a:extLst>
              <a:ext uri="{FF2B5EF4-FFF2-40B4-BE49-F238E27FC236}">
                <a16:creationId xmlns:a16="http://schemas.microsoft.com/office/drawing/2014/main" id="{2E82B13B-14F2-D576-80DF-6608582AE1CB}"/>
              </a:ext>
            </a:extLst>
          </p:cNvPr>
          <p:cNvCxnSpPr/>
          <p:nvPr/>
        </p:nvCxnSpPr>
        <p:spPr>
          <a:xfrm>
            <a:off x="4373882" y="3985374"/>
            <a:ext cx="123444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8BEE94A-EDB7-F8DE-45F8-941E8CDC2867}"/>
              </a:ext>
            </a:extLst>
          </p:cNvPr>
          <p:cNvCxnSpPr>
            <a:cxnSpLocks/>
          </p:cNvCxnSpPr>
          <p:nvPr/>
        </p:nvCxnSpPr>
        <p:spPr>
          <a:xfrm flipH="1">
            <a:off x="2094685" y="3985374"/>
            <a:ext cx="1258117" cy="114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DC32F15-CA4D-EECF-7A38-F12ABC8805F0}"/>
              </a:ext>
            </a:extLst>
          </p:cNvPr>
          <p:cNvCxnSpPr>
            <a:cxnSpLocks/>
          </p:cNvCxnSpPr>
          <p:nvPr/>
        </p:nvCxnSpPr>
        <p:spPr>
          <a:xfrm flipV="1">
            <a:off x="1584961" y="3823617"/>
            <a:ext cx="509724" cy="91291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2E19C6-CB20-1284-8C81-A143DB66B002}"/>
              </a:ext>
            </a:extLst>
          </p:cNvPr>
          <p:cNvCxnSpPr>
            <a:cxnSpLocks/>
          </p:cNvCxnSpPr>
          <p:nvPr/>
        </p:nvCxnSpPr>
        <p:spPr>
          <a:xfrm flipH="1" flipV="1">
            <a:off x="5631692" y="3823617"/>
            <a:ext cx="1878564" cy="91291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AAC204-4F9B-C42C-3C9C-43BFFDD227DE}"/>
              </a:ext>
            </a:extLst>
          </p:cNvPr>
          <p:cNvSpPr txBox="1"/>
          <p:nvPr/>
        </p:nvSpPr>
        <p:spPr>
          <a:xfrm>
            <a:off x="3917753" y="5424670"/>
            <a:ext cx="1361020" cy="369332"/>
          </a:xfrm>
          <a:prstGeom prst="rect">
            <a:avLst/>
          </a:prstGeom>
          <a:noFill/>
        </p:spPr>
        <p:txBody>
          <a:bodyPr wrap="square" rtlCol="0">
            <a:spAutoFit/>
          </a:bodyPr>
          <a:lstStyle/>
          <a:p>
            <a:pPr algn="ctr"/>
            <a:r>
              <a:rPr lang="en-US" dirty="0"/>
              <a:t>4-PetaBytes</a:t>
            </a:r>
          </a:p>
        </p:txBody>
      </p:sp>
      <p:sp>
        <p:nvSpPr>
          <p:cNvPr id="26" name="TextBox 25">
            <a:extLst>
              <a:ext uri="{FF2B5EF4-FFF2-40B4-BE49-F238E27FC236}">
                <a16:creationId xmlns:a16="http://schemas.microsoft.com/office/drawing/2014/main" id="{F573DD2C-D19A-AB54-AE4E-E6F28C115292}"/>
              </a:ext>
            </a:extLst>
          </p:cNvPr>
          <p:cNvSpPr txBox="1"/>
          <p:nvPr/>
        </p:nvSpPr>
        <p:spPr>
          <a:xfrm>
            <a:off x="-1" y="6213247"/>
            <a:ext cx="12192001" cy="461665"/>
          </a:xfrm>
          <a:prstGeom prst="rect">
            <a:avLst/>
          </a:prstGeom>
          <a:solidFill>
            <a:srgbClr val="002060"/>
          </a:solidFill>
          <a:ln w="28575">
            <a:noFill/>
          </a:ln>
        </p:spPr>
        <p:txBody>
          <a:bodyPr wrap="square">
            <a:spAutoFit/>
          </a:bodyPr>
          <a:lstStyle/>
          <a:p>
            <a:pPr algn="ctr"/>
            <a:r>
              <a:rPr lang="en-US" sz="2400" b="1" dirty="0">
                <a:solidFill>
                  <a:schemeClr val="bg1"/>
                </a:solidFill>
              </a:rPr>
              <a:t>PT-Guard embeds a 96-bit MAC within the PTE line, obviating storage and access overheads</a:t>
            </a:r>
            <a:endParaRPr lang="en-US" sz="2400" b="1" baseline="-25000" dirty="0">
              <a:solidFill>
                <a:schemeClr val="bg1"/>
              </a:solidFill>
            </a:endParaRPr>
          </a:p>
        </p:txBody>
      </p:sp>
      <p:sp>
        <p:nvSpPr>
          <p:cNvPr id="27" name="TextBox 26">
            <a:extLst>
              <a:ext uri="{FF2B5EF4-FFF2-40B4-BE49-F238E27FC236}">
                <a16:creationId xmlns:a16="http://schemas.microsoft.com/office/drawing/2014/main" id="{505E8E18-8039-5F0E-3C60-7288D6D338A8}"/>
              </a:ext>
            </a:extLst>
          </p:cNvPr>
          <p:cNvSpPr txBox="1"/>
          <p:nvPr/>
        </p:nvSpPr>
        <p:spPr>
          <a:xfrm>
            <a:off x="3896779" y="2978852"/>
            <a:ext cx="832279" cy="369332"/>
          </a:xfrm>
          <a:prstGeom prst="rect">
            <a:avLst/>
          </a:prstGeom>
          <a:noFill/>
        </p:spPr>
        <p:txBody>
          <a:bodyPr wrap="square" rtlCol="0">
            <a:spAutoFit/>
          </a:bodyPr>
          <a:lstStyle/>
          <a:p>
            <a:r>
              <a:rPr lang="en-US" dirty="0"/>
              <a:t>28-bits</a:t>
            </a:r>
          </a:p>
        </p:txBody>
      </p:sp>
      <p:cxnSp>
        <p:nvCxnSpPr>
          <p:cNvPr id="28" name="Straight Arrow Connector 27">
            <a:extLst>
              <a:ext uri="{FF2B5EF4-FFF2-40B4-BE49-F238E27FC236}">
                <a16:creationId xmlns:a16="http://schemas.microsoft.com/office/drawing/2014/main" id="{E3B47D85-5D65-874A-8A79-248D226507E7}"/>
              </a:ext>
            </a:extLst>
          </p:cNvPr>
          <p:cNvCxnSpPr>
            <a:cxnSpLocks/>
          </p:cNvCxnSpPr>
          <p:nvPr/>
        </p:nvCxnSpPr>
        <p:spPr>
          <a:xfrm flipH="1">
            <a:off x="3063240" y="3174973"/>
            <a:ext cx="818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BE64E8D-2E06-6911-5744-56A09DD6AF5C}"/>
              </a:ext>
            </a:extLst>
          </p:cNvPr>
          <p:cNvCxnSpPr>
            <a:cxnSpLocks/>
          </p:cNvCxnSpPr>
          <p:nvPr/>
        </p:nvCxnSpPr>
        <p:spPr>
          <a:xfrm>
            <a:off x="4729058" y="3174973"/>
            <a:ext cx="9026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FE43B3B-34B4-D3FF-DD53-131DBAAF30D4}"/>
              </a:ext>
            </a:extLst>
          </p:cNvPr>
          <p:cNvCxnSpPr>
            <a:cxnSpLocks/>
          </p:cNvCxnSpPr>
          <p:nvPr/>
        </p:nvCxnSpPr>
        <p:spPr>
          <a:xfrm flipH="1" flipV="1">
            <a:off x="2654826" y="2536609"/>
            <a:ext cx="393475" cy="812539"/>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4CE78C-F6F7-314E-1CD8-D4967060FAAF}"/>
              </a:ext>
            </a:extLst>
          </p:cNvPr>
          <p:cNvCxnSpPr>
            <a:cxnSpLocks/>
          </p:cNvCxnSpPr>
          <p:nvPr/>
        </p:nvCxnSpPr>
        <p:spPr>
          <a:xfrm flipV="1">
            <a:off x="5668340" y="2509087"/>
            <a:ext cx="564820" cy="812539"/>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01E2FB9-E8A5-05B0-096C-3D19F2198BE6}"/>
              </a:ext>
            </a:extLst>
          </p:cNvPr>
          <p:cNvSpPr txBox="1"/>
          <p:nvPr/>
        </p:nvSpPr>
        <p:spPr>
          <a:xfrm>
            <a:off x="3770593" y="1686494"/>
            <a:ext cx="1361020" cy="369332"/>
          </a:xfrm>
          <a:prstGeom prst="rect">
            <a:avLst/>
          </a:prstGeom>
          <a:noFill/>
        </p:spPr>
        <p:txBody>
          <a:bodyPr wrap="square" rtlCol="0">
            <a:spAutoFit/>
          </a:bodyPr>
          <a:lstStyle/>
          <a:p>
            <a:pPr algn="ctr"/>
            <a:r>
              <a:rPr lang="en-US" dirty="0"/>
              <a:t>1-TeraByte</a:t>
            </a:r>
          </a:p>
        </p:txBody>
      </p:sp>
      <p:sp>
        <p:nvSpPr>
          <p:cNvPr id="40" name="Rectangle 39">
            <a:extLst>
              <a:ext uri="{FF2B5EF4-FFF2-40B4-BE49-F238E27FC236}">
                <a16:creationId xmlns:a16="http://schemas.microsoft.com/office/drawing/2014/main" id="{4C64C4B6-2EA4-FBB9-BB78-EF027E7A2439}"/>
              </a:ext>
            </a:extLst>
          </p:cNvPr>
          <p:cNvSpPr/>
          <p:nvPr/>
        </p:nvSpPr>
        <p:spPr>
          <a:xfrm>
            <a:off x="2094685" y="3360465"/>
            <a:ext cx="968555" cy="4330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ndale Mono" panose="020B0509000000000004" pitchFamily="49" charset="0"/>
              </a:rPr>
              <a:t>0 … 0</a:t>
            </a:r>
          </a:p>
        </p:txBody>
      </p:sp>
      <p:sp>
        <p:nvSpPr>
          <p:cNvPr id="41" name="Rectangle 40">
            <a:extLst>
              <a:ext uri="{FF2B5EF4-FFF2-40B4-BE49-F238E27FC236}">
                <a16:creationId xmlns:a16="http://schemas.microsoft.com/office/drawing/2014/main" id="{CA52563B-344B-20E5-AF0D-2934E7322D52}"/>
              </a:ext>
            </a:extLst>
          </p:cNvPr>
          <p:cNvSpPr/>
          <p:nvPr/>
        </p:nvSpPr>
        <p:spPr>
          <a:xfrm>
            <a:off x="9025369" y="2210906"/>
            <a:ext cx="1393024" cy="159617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058D6F7-7479-C95E-E7B2-DF79691BB96D}"/>
              </a:ext>
            </a:extLst>
          </p:cNvPr>
          <p:cNvSpPr/>
          <p:nvPr/>
        </p:nvSpPr>
        <p:spPr>
          <a:xfrm>
            <a:off x="9037046" y="2191743"/>
            <a:ext cx="1381347" cy="50292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PTE</a:t>
            </a:r>
          </a:p>
        </p:txBody>
      </p:sp>
      <p:sp>
        <p:nvSpPr>
          <p:cNvPr id="43" name="Rectangle 42">
            <a:extLst>
              <a:ext uri="{FF2B5EF4-FFF2-40B4-BE49-F238E27FC236}">
                <a16:creationId xmlns:a16="http://schemas.microsoft.com/office/drawing/2014/main" id="{781FC448-C6E7-4E4A-9546-EB471C879983}"/>
              </a:ext>
            </a:extLst>
          </p:cNvPr>
          <p:cNvSpPr/>
          <p:nvPr/>
        </p:nvSpPr>
        <p:spPr>
          <a:xfrm>
            <a:off x="9025369" y="3304163"/>
            <a:ext cx="1393024" cy="50292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PTE</a:t>
            </a:r>
          </a:p>
        </p:txBody>
      </p:sp>
      <p:sp>
        <p:nvSpPr>
          <p:cNvPr id="44" name="TextBox 43">
            <a:extLst>
              <a:ext uri="{FF2B5EF4-FFF2-40B4-BE49-F238E27FC236}">
                <a16:creationId xmlns:a16="http://schemas.microsoft.com/office/drawing/2014/main" id="{F240FDD8-8221-A545-BEA8-77DD6CE16730}"/>
              </a:ext>
            </a:extLst>
          </p:cNvPr>
          <p:cNvSpPr txBox="1"/>
          <p:nvPr/>
        </p:nvSpPr>
        <p:spPr>
          <a:xfrm rot="5400000">
            <a:off x="9570073" y="2789331"/>
            <a:ext cx="415498" cy="369332"/>
          </a:xfrm>
          <a:prstGeom prst="rect">
            <a:avLst/>
          </a:prstGeom>
          <a:noFill/>
        </p:spPr>
        <p:txBody>
          <a:bodyPr wrap="square" rtlCol="0">
            <a:spAutoFit/>
          </a:bodyPr>
          <a:lstStyle/>
          <a:p>
            <a:r>
              <a:rPr lang="en-US" dirty="0">
                <a:solidFill>
                  <a:schemeClr val="bg1"/>
                </a:solidFill>
              </a:rPr>
              <a:t>…</a:t>
            </a:r>
          </a:p>
        </p:txBody>
      </p:sp>
      <p:cxnSp>
        <p:nvCxnSpPr>
          <p:cNvPr id="46" name="Straight Connector 45">
            <a:extLst>
              <a:ext uri="{FF2B5EF4-FFF2-40B4-BE49-F238E27FC236}">
                <a16:creationId xmlns:a16="http://schemas.microsoft.com/office/drawing/2014/main" id="{1FD9B796-4F73-EF6D-7A8B-F190C0D42156}"/>
              </a:ext>
            </a:extLst>
          </p:cNvPr>
          <p:cNvCxnSpPr>
            <a:cxnSpLocks/>
          </p:cNvCxnSpPr>
          <p:nvPr/>
        </p:nvCxnSpPr>
        <p:spPr>
          <a:xfrm>
            <a:off x="7094406" y="3304163"/>
            <a:ext cx="1930963" cy="56302"/>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78D8F82-E2E0-F0C4-B2CE-4513C8F6E7C2}"/>
              </a:ext>
            </a:extLst>
          </p:cNvPr>
          <p:cNvCxnSpPr>
            <a:cxnSpLocks/>
          </p:cNvCxnSpPr>
          <p:nvPr/>
        </p:nvCxnSpPr>
        <p:spPr>
          <a:xfrm flipV="1">
            <a:off x="7094406" y="3757948"/>
            <a:ext cx="1930962" cy="65669"/>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60ECE156-3160-5BE6-B4BB-629B11B65945}"/>
              </a:ext>
            </a:extLst>
          </p:cNvPr>
          <p:cNvSpPr/>
          <p:nvPr/>
        </p:nvSpPr>
        <p:spPr>
          <a:xfrm>
            <a:off x="2094684" y="3355312"/>
            <a:ext cx="968555" cy="433001"/>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MAC</a:t>
            </a:r>
            <a:r>
              <a:rPr lang="en-US" b="1" baseline="-25000" dirty="0">
                <a:solidFill>
                  <a:schemeClr val="tx1"/>
                </a:solidFill>
              </a:rPr>
              <a:t>1/8</a:t>
            </a:r>
            <a:endParaRPr lang="en-US" b="1" dirty="0">
              <a:solidFill>
                <a:schemeClr val="tx1"/>
              </a:solidFill>
            </a:endParaRPr>
          </a:p>
        </p:txBody>
      </p:sp>
      <p:sp>
        <p:nvSpPr>
          <p:cNvPr id="52" name="Rectangle 51">
            <a:extLst>
              <a:ext uri="{FF2B5EF4-FFF2-40B4-BE49-F238E27FC236}">
                <a16:creationId xmlns:a16="http://schemas.microsoft.com/office/drawing/2014/main" id="{4112EDD9-7849-1189-948B-E82281E8D7C3}"/>
              </a:ext>
            </a:extLst>
          </p:cNvPr>
          <p:cNvSpPr/>
          <p:nvPr/>
        </p:nvSpPr>
        <p:spPr>
          <a:xfrm>
            <a:off x="9025368" y="2190120"/>
            <a:ext cx="235489" cy="49931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53" name="Rectangle 52">
            <a:extLst>
              <a:ext uri="{FF2B5EF4-FFF2-40B4-BE49-F238E27FC236}">
                <a16:creationId xmlns:a16="http://schemas.microsoft.com/office/drawing/2014/main" id="{98A2705E-EC1C-CC06-CDBC-EB03742CABDA}"/>
              </a:ext>
            </a:extLst>
          </p:cNvPr>
          <p:cNvSpPr/>
          <p:nvPr/>
        </p:nvSpPr>
        <p:spPr>
          <a:xfrm>
            <a:off x="9032805" y="3317521"/>
            <a:ext cx="235489" cy="49931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55" name="Rectangle 54">
            <a:extLst>
              <a:ext uri="{FF2B5EF4-FFF2-40B4-BE49-F238E27FC236}">
                <a16:creationId xmlns:a16="http://schemas.microsoft.com/office/drawing/2014/main" id="{E5CC5D5D-2A10-4219-C75B-AFAB0CC83741}"/>
              </a:ext>
            </a:extLst>
          </p:cNvPr>
          <p:cNvSpPr/>
          <p:nvPr/>
        </p:nvSpPr>
        <p:spPr>
          <a:xfrm>
            <a:off x="1584961" y="4736527"/>
            <a:ext cx="5925295" cy="7041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Maximum addressable DRAM</a:t>
            </a:r>
          </a:p>
        </p:txBody>
      </p:sp>
      <p:sp>
        <p:nvSpPr>
          <p:cNvPr id="56" name="Rectangle 55">
            <a:extLst>
              <a:ext uri="{FF2B5EF4-FFF2-40B4-BE49-F238E27FC236}">
                <a16:creationId xmlns:a16="http://schemas.microsoft.com/office/drawing/2014/main" id="{9230720D-A597-377F-2F4D-CFB13B32BF55}"/>
              </a:ext>
            </a:extLst>
          </p:cNvPr>
          <p:cNvSpPr/>
          <p:nvPr/>
        </p:nvSpPr>
        <p:spPr>
          <a:xfrm>
            <a:off x="2669045" y="2135674"/>
            <a:ext cx="3564116" cy="4254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DRAM in typical client systems</a:t>
            </a:r>
          </a:p>
        </p:txBody>
      </p:sp>
      <p:sp>
        <p:nvSpPr>
          <p:cNvPr id="2" name="Rectangle 1">
            <a:extLst>
              <a:ext uri="{FF2B5EF4-FFF2-40B4-BE49-F238E27FC236}">
                <a16:creationId xmlns:a16="http://schemas.microsoft.com/office/drawing/2014/main" id="{48914E6F-0A8B-F15A-6145-2E95CC1E6427}"/>
              </a:ext>
            </a:extLst>
          </p:cNvPr>
          <p:cNvSpPr/>
          <p:nvPr/>
        </p:nvSpPr>
        <p:spPr>
          <a:xfrm>
            <a:off x="9026720" y="2711463"/>
            <a:ext cx="241574" cy="57876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Tree>
    <p:extLst>
      <p:ext uri="{BB962C8B-B14F-4D97-AF65-F5344CB8AC3E}">
        <p14:creationId xmlns:p14="http://schemas.microsoft.com/office/powerpoint/2010/main" val="78805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dissolve">
                                      <p:cBhvr>
                                        <p:cTn id="22" dur="500"/>
                                        <p:tgtEl>
                                          <p:spTgt spid="5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dissolve">
                                      <p:cBhvr>
                                        <p:cTn id="30" dur="500"/>
                                        <p:tgtEl>
                                          <p:spTgt spid="3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dissolve">
                                      <p:cBhvr>
                                        <p:cTn id="33" dur="500"/>
                                        <p:tgtEl>
                                          <p:spTgt spid="40"/>
                                        </p:tgtEl>
                                      </p:cBhvr>
                                    </p:animEffect>
                                  </p:childTnLst>
                                </p:cTn>
                              </p:par>
                              <p:par>
                                <p:cTn id="34" presetID="9"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par>
                                <p:cTn id="40" presetID="9"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cTn>
                              </p:par>
                              <p:par>
                                <p:cTn id="43" presetID="9"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dissolve">
                                      <p:cBhvr>
                                        <p:cTn id="45" dur="500"/>
                                        <p:tgtEl>
                                          <p:spTgt spid="3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dissolve">
                                      <p:cBhvr>
                                        <p:cTn id="48" dur="500"/>
                                        <p:tgtEl>
                                          <p:spTgt spid="56"/>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dissolv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dissolve">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dissolve">
                                      <p:cBhvr>
                                        <p:cTn id="61" dur="500"/>
                                        <p:tgtEl>
                                          <p:spTgt spid="52"/>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dissolve">
                                      <p:cBhvr>
                                        <p:cTn id="64" dur="500"/>
                                        <p:tgtEl>
                                          <p:spTgt spid="5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dissolve">
                                      <p:cBhvr>
                                        <p:cTn id="67" dur="500"/>
                                        <p:tgtEl>
                                          <p:spTgt spid="2"/>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dissolve">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6" grpId="0" animBg="1"/>
      <p:bldP spid="27" grpId="0"/>
      <p:bldP spid="39" grpId="0"/>
      <p:bldP spid="40" grpId="0" animBg="1"/>
      <p:bldP spid="51" grpId="0" animBg="1"/>
      <p:bldP spid="52" grpId="0" animBg="1"/>
      <p:bldP spid="53" grpId="0" animBg="1"/>
      <p:bldP spid="55" grpId="0" animBg="1"/>
      <p:bldP spid="56"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4A81D7-A99C-2063-6391-B339F691EE9B}"/>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t>Integrity protection with </a:t>
            </a:r>
            <a:r>
              <a:rPr lang="en-US" b="1" dirty="0" err="1"/>
              <a:t>pt</a:t>
            </a:r>
            <a:r>
              <a:rPr lang="en-US" b="1" dirty="0"/>
              <a:t>-guard</a:t>
            </a:r>
          </a:p>
        </p:txBody>
      </p:sp>
      <p:sp>
        <p:nvSpPr>
          <p:cNvPr id="5" name="Rectangle 4">
            <a:extLst>
              <a:ext uri="{FF2B5EF4-FFF2-40B4-BE49-F238E27FC236}">
                <a16:creationId xmlns:a16="http://schemas.microsoft.com/office/drawing/2014/main" id="{F3F23ED4-ABB4-4677-3C95-5D50C04D9EC8}"/>
              </a:ext>
            </a:extLst>
          </p:cNvPr>
          <p:cNvSpPr/>
          <p:nvPr/>
        </p:nvSpPr>
        <p:spPr>
          <a:xfrm>
            <a:off x="682086" y="4035822"/>
            <a:ext cx="2057115" cy="193610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6C873C2-10E5-7815-AAF3-006A9B33A495}"/>
              </a:ext>
            </a:extLst>
          </p:cNvPr>
          <p:cNvSpPr txBox="1"/>
          <p:nvPr/>
        </p:nvSpPr>
        <p:spPr>
          <a:xfrm>
            <a:off x="596035" y="5598573"/>
            <a:ext cx="2260322" cy="369332"/>
          </a:xfrm>
          <a:prstGeom prst="rect">
            <a:avLst/>
          </a:prstGeom>
          <a:noFill/>
        </p:spPr>
        <p:txBody>
          <a:bodyPr wrap="square" rtlCol="0">
            <a:spAutoFit/>
          </a:bodyPr>
          <a:lstStyle/>
          <a:p>
            <a:pPr algn="ctr"/>
            <a:r>
              <a:rPr lang="en-US" dirty="0"/>
              <a:t>Core</a:t>
            </a:r>
          </a:p>
        </p:txBody>
      </p:sp>
      <p:graphicFrame>
        <p:nvGraphicFramePr>
          <p:cNvPr id="7" name="Table 53">
            <a:extLst>
              <a:ext uri="{FF2B5EF4-FFF2-40B4-BE49-F238E27FC236}">
                <a16:creationId xmlns:a16="http://schemas.microsoft.com/office/drawing/2014/main" id="{F4A73E6C-60AF-FD9A-F291-1EC01E195F11}"/>
              </a:ext>
            </a:extLst>
          </p:cNvPr>
          <p:cNvGraphicFramePr>
            <a:graphicFrameLocks noGrp="1"/>
          </p:cNvGraphicFramePr>
          <p:nvPr>
            <p:extLst>
              <p:ext uri="{D42A27DB-BD31-4B8C-83A1-F6EECF244321}">
                <p14:modId xmlns:p14="http://schemas.microsoft.com/office/powerpoint/2010/main" val="2052006962"/>
              </p:ext>
            </p:extLst>
          </p:nvPr>
        </p:nvGraphicFramePr>
        <p:xfrm>
          <a:off x="682086" y="4449876"/>
          <a:ext cx="2057115" cy="369333"/>
        </p:xfrm>
        <a:graphic>
          <a:graphicData uri="http://schemas.openxmlformats.org/drawingml/2006/table">
            <a:tbl>
              <a:tblPr firstRow="1" bandRow="1">
                <a:tableStyleId>{073A0DAA-6AF3-43AB-8588-CEC1D06C72B9}</a:tableStyleId>
              </a:tblPr>
              <a:tblGrid>
                <a:gridCol w="870938">
                  <a:extLst>
                    <a:ext uri="{9D8B030D-6E8A-4147-A177-3AD203B41FA5}">
                      <a16:colId xmlns:a16="http://schemas.microsoft.com/office/drawing/2014/main" val="3899178493"/>
                    </a:ext>
                  </a:extLst>
                </a:gridCol>
                <a:gridCol w="1186177">
                  <a:extLst>
                    <a:ext uri="{9D8B030D-6E8A-4147-A177-3AD203B41FA5}">
                      <a16:colId xmlns:a16="http://schemas.microsoft.com/office/drawing/2014/main" val="2659915583"/>
                    </a:ext>
                  </a:extLst>
                </a:gridCol>
              </a:tblGrid>
              <a:tr h="369333">
                <a:tc>
                  <a:txBody>
                    <a:bodyPr/>
                    <a:lstStyle/>
                    <a:p>
                      <a:pPr algn="r"/>
                      <a:r>
                        <a:rPr lang="en-US" dirty="0">
                          <a:solidFill>
                            <a:schemeClr val="tx1"/>
                          </a:solidFill>
                        </a:rPr>
                        <a:t>PFN</a:t>
                      </a:r>
                    </a:p>
                  </a:txBody>
                  <a:tcPr anchor="ctr">
                    <a:solidFill>
                      <a:srgbClr val="E98275"/>
                    </a:solidFill>
                  </a:tcPr>
                </a:tc>
                <a:tc>
                  <a:txBody>
                    <a:bodyPr/>
                    <a:lstStyle/>
                    <a:p>
                      <a:pPr algn="ctr"/>
                      <a:r>
                        <a:rPr lang="en-US" dirty="0"/>
                        <a:t>Metadata</a:t>
                      </a:r>
                    </a:p>
                  </a:txBody>
                  <a:tcPr anchor="ctr"/>
                </a:tc>
                <a:extLst>
                  <a:ext uri="{0D108BD9-81ED-4DB2-BD59-A6C34878D82A}">
                    <a16:rowId xmlns:a16="http://schemas.microsoft.com/office/drawing/2014/main" val="2567772908"/>
                  </a:ext>
                </a:extLst>
              </a:tr>
            </a:tbl>
          </a:graphicData>
        </a:graphic>
      </p:graphicFrame>
      <p:sp>
        <p:nvSpPr>
          <p:cNvPr id="13" name="Rectangle 12">
            <a:extLst>
              <a:ext uri="{FF2B5EF4-FFF2-40B4-BE49-F238E27FC236}">
                <a16:creationId xmlns:a16="http://schemas.microsoft.com/office/drawing/2014/main" id="{35ACAC67-C7A9-51DE-D9A9-C04A39A55C7C}"/>
              </a:ext>
            </a:extLst>
          </p:cNvPr>
          <p:cNvSpPr/>
          <p:nvPr/>
        </p:nvSpPr>
        <p:spPr>
          <a:xfrm>
            <a:off x="6015306" y="4026928"/>
            <a:ext cx="3071048" cy="1936106"/>
          </a:xfrm>
          <a:prstGeom prst="rect">
            <a:avLst/>
          </a:prstGeom>
          <a:solidFill>
            <a:srgbClr val="ECB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DF443F-B1CE-781B-A320-865AF277E07E}"/>
              </a:ext>
            </a:extLst>
          </p:cNvPr>
          <p:cNvSpPr txBox="1"/>
          <p:nvPr/>
        </p:nvSpPr>
        <p:spPr>
          <a:xfrm>
            <a:off x="6420669" y="5593702"/>
            <a:ext cx="2260322" cy="369332"/>
          </a:xfrm>
          <a:prstGeom prst="rect">
            <a:avLst/>
          </a:prstGeom>
          <a:noFill/>
        </p:spPr>
        <p:txBody>
          <a:bodyPr wrap="square" rtlCol="0">
            <a:spAutoFit/>
          </a:bodyPr>
          <a:lstStyle/>
          <a:p>
            <a:pPr algn="ctr"/>
            <a:r>
              <a:rPr lang="en-US" dirty="0"/>
              <a:t>Memory Controller</a:t>
            </a:r>
          </a:p>
        </p:txBody>
      </p:sp>
      <p:sp>
        <p:nvSpPr>
          <p:cNvPr id="15" name="Rectangle 14">
            <a:extLst>
              <a:ext uri="{FF2B5EF4-FFF2-40B4-BE49-F238E27FC236}">
                <a16:creationId xmlns:a16="http://schemas.microsoft.com/office/drawing/2014/main" id="{DBE652F5-0A87-90F9-EB78-F8BDEDA2895E}"/>
              </a:ext>
            </a:extLst>
          </p:cNvPr>
          <p:cNvSpPr/>
          <p:nvPr/>
        </p:nvSpPr>
        <p:spPr>
          <a:xfrm>
            <a:off x="7528671" y="4173989"/>
            <a:ext cx="1393024" cy="118326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5088821-7F89-753C-53C6-A563BBA2CE50}"/>
              </a:ext>
            </a:extLst>
          </p:cNvPr>
          <p:cNvSpPr/>
          <p:nvPr/>
        </p:nvSpPr>
        <p:spPr>
          <a:xfrm>
            <a:off x="7540348" y="4154825"/>
            <a:ext cx="1381347" cy="33768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PTE</a:t>
            </a:r>
          </a:p>
        </p:txBody>
      </p:sp>
      <p:sp>
        <p:nvSpPr>
          <p:cNvPr id="18" name="TextBox 17">
            <a:extLst>
              <a:ext uri="{FF2B5EF4-FFF2-40B4-BE49-F238E27FC236}">
                <a16:creationId xmlns:a16="http://schemas.microsoft.com/office/drawing/2014/main" id="{3947B72F-D564-3795-DF09-44037EEA8375}"/>
              </a:ext>
            </a:extLst>
          </p:cNvPr>
          <p:cNvSpPr txBox="1"/>
          <p:nvPr/>
        </p:nvSpPr>
        <p:spPr>
          <a:xfrm rot="5400000">
            <a:off x="8081190" y="4571279"/>
            <a:ext cx="415498" cy="369332"/>
          </a:xfrm>
          <a:prstGeom prst="rect">
            <a:avLst/>
          </a:prstGeom>
          <a:noFill/>
        </p:spPr>
        <p:txBody>
          <a:bodyPr wrap="square" rtlCol="0">
            <a:spAutoFit/>
          </a:bodyPr>
          <a:lstStyle/>
          <a:p>
            <a:r>
              <a:rPr lang="en-US" dirty="0">
                <a:solidFill>
                  <a:schemeClr val="bg1"/>
                </a:solidFill>
              </a:rPr>
              <a:t>…</a:t>
            </a:r>
          </a:p>
        </p:txBody>
      </p:sp>
      <p:sp>
        <p:nvSpPr>
          <p:cNvPr id="19" name="Rectangle 18">
            <a:extLst>
              <a:ext uri="{FF2B5EF4-FFF2-40B4-BE49-F238E27FC236}">
                <a16:creationId xmlns:a16="http://schemas.microsoft.com/office/drawing/2014/main" id="{DB81E652-0927-3FE0-C714-8857D5675EB3}"/>
              </a:ext>
            </a:extLst>
          </p:cNvPr>
          <p:cNvSpPr/>
          <p:nvPr/>
        </p:nvSpPr>
        <p:spPr>
          <a:xfrm>
            <a:off x="7528670" y="4153202"/>
            <a:ext cx="242926" cy="33768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1" name="Rectangle 20">
            <a:extLst>
              <a:ext uri="{FF2B5EF4-FFF2-40B4-BE49-F238E27FC236}">
                <a16:creationId xmlns:a16="http://schemas.microsoft.com/office/drawing/2014/main" id="{8704BBCB-8816-BEA5-A7CF-DDDDB4A2D5F9}"/>
              </a:ext>
            </a:extLst>
          </p:cNvPr>
          <p:cNvSpPr/>
          <p:nvPr/>
        </p:nvSpPr>
        <p:spPr>
          <a:xfrm>
            <a:off x="7540348" y="5021195"/>
            <a:ext cx="1381347" cy="33768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PTE</a:t>
            </a:r>
          </a:p>
        </p:txBody>
      </p:sp>
      <p:sp>
        <p:nvSpPr>
          <p:cNvPr id="22" name="Rectangle 21">
            <a:extLst>
              <a:ext uri="{FF2B5EF4-FFF2-40B4-BE49-F238E27FC236}">
                <a16:creationId xmlns:a16="http://schemas.microsoft.com/office/drawing/2014/main" id="{94B04EDE-B8F1-E4D9-E941-96F408A451D9}"/>
              </a:ext>
            </a:extLst>
          </p:cNvPr>
          <p:cNvSpPr/>
          <p:nvPr/>
        </p:nvSpPr>
        <p:spPr>
          <a:xfrm>
            <a:off x="7528670" y="5019572"/>
            <a:ext cx="242926" cy="33768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23" name="Picture 22">
            <a:extLst>
              <a:ext uri="{FF2B5EF4-FFF2-40B4-BE49-F238E27FC236}">
                <a16:creationId xmlns:a16="http://schemas.microsoft.com/office/drawing/2014/main" id="{6331A3BD-01FF-4101-AC95-202E59A1A42E}"/>
              </a:ext>
            </a:extLst>
          </p:cNvPr>
          <p:cNvPicPr>
            <a:picLocks noChangeAspect="1"/>
          </p:cNvPicPr>
          <p:nvPr/>
        </p:nvPicPr>
        <p:blipFill>
          <a:blip r:embed="rId3"/>
          <a:stretch>
            <a:fillRect/>
          </a:stretch>
        </p:blipFill>
        <p:spPr>
          <a:xfrm>
            <a:off x="10150061" y="1312835"/>
            <a:ext cx="1224529" cy="4777741"/>
          </a:xfrm>
          <a:prstGeom prst="rect">
            <a:avLst/>
          </a:prstGeom>
        </p:spPr>
      </p:pic>
      <p:sp>
        <p:nvSpPr>
          <p:cNvPr id="24" name="Rectangle 23">
            <a:extLst>
              <a:ext uri="{FF2B5EF4-FFF2-40B4-BE49-F238E27FC236}">
                <a16:creationId xmlns:a16="http://schemas.microsoft.com/office/drawing/2014/main" id="{088BCDC7-808C-0462-9449-2AC5088C4996}"/>
              </a:ext>
            </a:extLst>
          </p:cNvPr>
          <p:cNvSpPr/>
          <p:nvPr/>
        </p:nvSpPr>
        <p:spPr>
          <a:xfrm>
            <a:off x="10002058" y="4422252"/>
            <a:ext cx="1393024" cy="118326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2FD0A3D-446E-FFA2-303A-8EF9EEE0315E}"/>
              </a:ext>
            </a:extLst>
          </p:cNvPr>
          <p:cNvSpPr/>
          <p:nvPr/>
        </p:nvSpPr>
        <p:spPr>
          <a:xfrm>
            <a:off x="10013735" y="4403088"/>
            <a:ext cx="1381347" cy="33768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PTE</a:t>
            </a:r>
          </a:p>
        </p:txBody>
      </p:sp>
      <p:sp>
        <p:nvSpPr>
          <p:cNvPr id="26" name="TextBox 25">
            <a:extLst>
              <a:ext uri="{FF2B5EF4-FFF2-40B4-BE49-F238E27FC236}">
                <a16:creationId xmlns:a16="http://schemas.microsoft.com/office/drawing/2014/main" id="{879E7321-1140-271E-1B2E-658832CA93D1}"/>
              </a:ext>
            </a:extLst>
          </p:cNvPr>
          <p:cNvSpPr txBox="1"/>
          <p:nvPr/>
        </p:nvSpPr>
        <p:spPr>
          <a:xfrm rot="5400000">
            <a:off x="10554577" y="4819542"/>
            <a:ext cx="415498" cy="369332"/>
          </a:xfrm>
          <a:prstGeom prst="rect">
            <a:avLst/>
          </a:prstGeom>
          <a:noFill/>
        </p:spPr>
        <p:txBody>
          <a:bodyPr wrap="square" rtlCol="0">
            <a:spAutoFit/>
          </a:bodyPr>
          <a:lstStyle/>
          <a:p>
            <a:r>
              <a:rPr lang="en-US" dirty="0">
                <a:solidFill>
                  <a:schemeClr val="bg1"/>
                </a:solidFill>
              </a:rPr>
              <a:t>…</a:t>
            </a:r>
          </a:p>
        </p:txBody>
      </p:sp>
      <p:sp>
        <p:nvSpPr>
          <p:cNvPr id="27" name="Rectangle 26">
            <a:extLst>
              <a:ext uri="{FF2B5EF4-FFF2-40B4-BE49-F238E27FC236}">
                <a16:creationId xmlns:a16="http://schemas.microsoft.com/office/drawing/2014/main" id="{B8D843D6-D3B8-D8CD-9831-C860B4A60502}"/>
              </a:ext>
            </a:extLst>
          </p:cNvPr>
          <p:cNvSpPr/>
          <p:nvPr/>
        </p:nvSpPr>
        <p:spPr>
          <a:xfrm>
            <a:off x="10002057" y="4401465"/>
            <a:ext cx="242926" cy="33768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8" name="Rectangle 27">
            <a:extLst>
              <a:ext uri="{FF2B5EF4-FFF2-40B4-BE49-F238E27FC236}">
                <a16:creationId xmlns:a16="http://schemas.microsoft.com/office/drawing/2014/main" id="{3E5F5346-7EA0-A11F-E61E-8DC4D26D00D5}"/>
              </a:ext>
            </a:extLst>
          </p:cNvPr>
          <p:cNvSpPr/>
          <p:nvPr/>
        </p:nvSpPr>
        <p:spPr>
          <a:xfrm>
            <a:off x="10013735" y="5269458"/>
            <a:ext cx="1381347" cy="33768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PTE</a:t>
            </a:r>
          </a:p>
        </p:txBody>
      </p:sp>
      <p:sp>
        <p:nvSpPr>
          <p:cNvPr id="29" name="Rectangle 28">
            <a:extLst>
              <a:ext uri="{FF2B5EF4-FFF2-40B4-BE49-F238E27FC236}">
                <a16:creationId xmlns:a16="http://schemas.microsoft.com/office/drawing/2014/main" id="{75BD9739-B162-E68B-66C9-E91E46B414FE}"/>
              </a:ext>
            </a:extLst>
          </p:cNvPr>
          <p:cNvSpPr/>
          <p:nvPr/>
        </p:nvSpPr>
        <p:spPr>
          <a:xfrm>
            <a:off x="10002057" y="5267835"/>
            <a:ext cx="242926" cy="33768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0" name="Right Arrow 29">
            <a:extLst>
              <a:ext uri="{FF2B5EF4-FFF2-40B4-BE49-F238E27FC236}">
                <a16:creationId xmlns:a16="http://schemas.microsoft.com/office/drawing/2014/main" id="{EF6CC03C-E728-3C2C-A4F2-34AFB92A93A3}"/>
              </a:ext>
            </a:extLst>
          </p:cNvPr>
          <p:cNvSpPr/>
          <p:nvPr/>
        </p:nvSpPr>
        <p:spPr>
          <a:xfrm>
            <a:off x="9098030" y="4508468"/>
            <a:ext cx="904025" cy="528090"/>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a:extLst>
              <a:ext uri="{FF2B5EF4-FFF2-40B4-BE49-F238E27FC236}">
                <a16:creationId xmlns:a16="http://schemas.microsoft.com/office/drawing/2014/main" id="{C28A8DA2-DC03-8606-1D0A-1E0FC1F354D5}"/>
              </a:ext>
            </a:extLst>
          </p:cNvPr>
          <p:cNvSpPr/>
          <p:nvPr/>
        </p:nvSpPr>
        <p:spPr>
          <a:xfrm rot="10800000">
            <a:off x="9079868" y="5070481"/>
            <a:ext cx="904025" cy="528091"/>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5757844-0F46-0AB6-1A23-6DABDD0C8FD9}"/>
              </a:ext>
            </a:extLst>
          </p:cNvPr>
          <p:cNvSpPr/>
          <p:nvPr/>
        </p:nvSpPr>
        <p:spPr>
          <a:xfrm>
            <a:off x="1506448" y="1962119"/>
            <a:ext cx="3071048" cy="159617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179FFA9-C2B2-26C5-C823-CD7EC5E180C2}"/>
              </a:ext>
            </a:extLst>
          </p:cNvPr>
          <p:cNvSpPr txBox="1"/>
          <p:nvPr/>
        </p:nvSpPr>
        <p:spPr>
          <a:xfrm>
            <a:off x="1506447" y="3175842"/>
            <a:ext cx="3071047" cy="382454"/>
          </a:xfrm>
          <a:prstGeom prst="rect">
            <a:avLst/>
          </a:prstGeom>
          <a:noFill/>
        </p:spPr>
        <p:txBody>
          <a:bodyPr wrap="square" rtlCol="0">
            <a:spAutoFit/>
          </a:bodyPr>
          <a:lstStyle/>
          <a:p>
            <a:pPr algn="ctr"/>
            <a:r>
              <a:rPr lang="en-US" dirty="0"/>
              <a:t>Memory Management Unit</a:t>
            </a:r>
          </a:p>
        </p:txBody>
      </p:sp>
      <p:sp>
        <p:nvSpPr>
          <p:cNvPr id="34" name="Rectangle 33">
            <a:extLst>
              <a:ext uri="{FF2B5EF4-FFF2-40B4-BE49-F238E27FC236}">
                <a16:creationId xmlns:a16="http://schemas.microsoft.com/office/drawing/2014/main" id="{0D7C5016-F097-E7A5-7126-09583BC37C08}"/>
              </a:ext>
            </a:extLst>
          </p:cNvPr>
          <p:cNvSpPr/>
          <p:nvPr/>
        </p:nvSpPr>
        <p:spPr>
          <a:xfrm>
            <a:off x="1677008" y="2083764"/>
            <a:ext cx="1161712" cy="10933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TLB</a:t>
            </a:r>
          </a:p>
        </p:txBody>
      </p:sp>
      <p:sp>
        <p:nvSpPr>
          <p:cNvPr id="35" name="Rectangle 34">
            <a:extLst>
              <a:ext uri="{FF2B5EF4-FFF2-40B4-BE49-F238E27FC236}">
                <a16:creationId xmlns:a16="http://schemas.microsoft.com/office/drawing/2014/main" id="{8D34E521-3DF0-9AA7-E7C8-2EBD4E32260C}"/>
              </a:ext>
            </a:extLst>
          </p:cNvPr>
          <p:cNvSpPr/>
          <p:nvPr/>
        </p:nvSpPr>
        <p:spPr>
          <a:xfrm>
            <a:off x="3172273" y="2083116"/>
            <a:ext cx="1161712" cy="1093375"/>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Page Table Walker</a:t>
            </a:r>
          </a:p>
        </p:txBody>
      </p:sp>
      <p:cxnSp>
        <p:nvCxnSpPr>
          <p:cNvPr id="37" name="Straight Arrow Connector 36">
            <a:extLst>
              <a:ext uri="{FF2B5EF4-FFF2-40B4-BE49-F238E27FC236}">
                <a16:creationId xmlns:a16="http://schemas.microsoft.com/office/drawing/2014/main" id="{DFF8971D-8824-28EB-F637-1ADBA5979CA5}"/>
              </a:ext>
            </a:extLst>
          </p:cNvPr>
          <p:cNvCxnSpPr/>
          <p:nvPr/>
        </p:nvCxnSpPr>
        <p:spPr>
          <a:xfrm>
            <a:off x="2838720" y="2257010"/>
            <a:ext cx="33355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12CA42F-6230-6983-EE72-B6E78B272415}"/>
              </a:ext>
            </a:extLst>
          </p:cNvPr>
          <p:cNvCxnSpPr>
            <a:cxnSpLocks/>
          </p:cNvCxnSpPr>
          <p:nvPr/>
        </p:nvCxnSpPr>
        <p:spPr>
          <a:xfrm flipH="1">
            <a:off x="2838720" y="2998346"/>
            <a:ext cx="33355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Cloud 40">
            <a:extLst>
              <a:ext uri="{FF2B5EF4-FFF2-40B4-BE49-F238E27FC236}">
                <a16:creationId xmlns:a16="http://schemas.microsoft.com/office/drawing/2014/main" id="{74F25CFA-DC88-C228-6A21-EC6701920B71}"/>
              </a:ext>
            </a:extLst>
          </p:cNvPr>
          <p:cNvSpPr/>
          <p:nvPr/>
        </p:nvSpPr>
        <p:spPr>
          <a:xfrm>
            <a:off x="1307550" y="1954950"/>
            <a:ext cx="1161712" cy="479556"/>
          </a:xfrm>
          <a:prstGeom prst="cloud">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Miss</a:t>
            </a:r>
          </a:p>
        </p:txBody>
      </p:sp>
      <p:cxnSp>
        <p:nvCxnSpPr>
          <p:cNvPr id="42" name="Straight Arrow Connector 41">
            <a:extLst>
              <a:ext uri="{FF2B5EF4-FFF2-40B4-BE49-F238E27FC236}">
                <a16:creationId xmlns:a16="http://schemas.microsoft.com/office/drawing/2014/main" id="{628D3F43-7BE4-2784-E130-1A9DB93B47C0}"/>
              </a:ext>
            </a:extLst>
          </p:cNvPr>
          <p:cNvCxnSpPr>
            <a:cxnSpLocks/>
          </p:cNvCxnSpPr>
          <p:nvPr/>
        </p:nvCxnSpPr>
        <p:spPr>
          <a:xfrm flipV="1">
            <a:off x="1702493" y="3650268"/>
            <a:ext cx="0" cy="3169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891858F-9B91-8120-903A-575FB6F896FF}"/>
              </a:ext>
            </a:extLst>
          </p:cNvPr>
          <p:cNvCxnSpPr>
            <a:cxnSpLocks/>
          </p:cNvCxnSpPr>
          <p:nvPr/>
        </p:nvCxnSpPr>
        <p:spPr>
          <a:xfrm>
            <a:off x="2296280" y="3650268"/>
            <a:ext cx="0" cy="2948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6859A33F-9DC7-1A1F-F716-5EE3CB59B083}"/>
              </a:ext>
            </a:extLst>
          </p:cNvPr>
          <p:cNvSpPr/>
          <p:nvPr/>
        </p:nvSpPr>
        <p:spPr>
          <a:xfrm>
            <a:off x="6306099" y="4231456"/>
            <a:ext cx="986374" cy="92239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latin typeface="Helvetica" pitchFamily="2" charset="0"/>
              </a:rPr>
              <a:t>PT- Guard</a:t>
            </a:r>
          </a:p>
        </p:txBody>
      </p:sp>
      <p:sp>
        <p:nvSpPr>
          <p:cNvPr id="51" name="TextBox 50">
            <a:extLst>
              <a:ext uri="{FF2B5EF4-FFF2-40B4-BE49-F238E27FC236}">
                <a16:creationId xmlns:a16="http://schemas.microsoft.com/office/drawing/2014/main" id="{75B5E0E7-0355-3703-E5C2-EA1DE3A7F967}"/>
              </a:ext>
            </a:extLst>
          </p:cNvPr>
          <p:cNvSpPr txBox="1"/>
          <p:nvPr/>
        </p:nvSpPr>
        <p:spPr>
          <a:xfrm>
            <a:off x="-1" y="6213247"/>
            <a:ext cx="12192001" cy="461665"/>
          </a:xfrm>
          <a:prstGeom prst="rect">
            <a:avLst/>
          </a:prstGeom>
          <a:solidFill>
            <a:srgbClr val="002060"/>
          </a:solidFill>
          <a:ln w="28575">
            <a:noFill/>
          </a:ln>
        </p:spPr>
        <p:txBody>
          <a:bodyPr wrap="square">
            <a:spAutoFit/>
          </a:bodyPr>
          <a:lstStyle/>
          <a:p>
            <a:pPr algn="ctr"/>
            <a:r>
              <a:rPr lang="en-US" sz="2400" b="1" dirty="0">
                <a:solidFill>
                  <a:schemeClr val="bg1"/>
                </a:solidFill>
              </a:rPr>
              <a:t>PT-Guard detects arbitrary bit flips in all PTE fields during page table walks</a:t>
            </a:r>
            <a:endParaRPr lang="en-US" sz="2400" b="1" baseline="-25000" dirty="0">
              <a:solidFill>
                <a:schemeClr val="bg1"/>
              </a:solidFill>
            </a:endParaRPr>
          </a:p>
        </p:txBody>
      </p:sp>
      <p:sp>
        <p:nvSpPr>
          <p:cNvPr id="52" name="Rectangle 51">
            <a:extLst>
              <a:ext uri="{FF2B5EF4-FFF2-40B4-BE49-F238E27FC236}">
                <a16:creationId xmlns:a16="http://schemas.microsoft.com/office/drawing/2014/main" id="{C7EA6B68-7013-54C2-236A-A6AA68BFF9B9}"/>
              </a:ext>
            </a:extLst>
          </p:cNvPr>
          <p:cNvSpPr/>
          <p:nvPr/>
        </p:nvSpPr>
        <p:spPr>
          <a:xfrm>
            <a:off x="3392538" y="4035822"/>
            <a:ext cx="2057115" cy="193610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3C532F9-EE1C-5F24-F847-0DB40BDBE632}"/>
              </a:ext>
            </a:extLst>
          </p:cNvPr>
          <p:cNvSpPr/>
          <p:nvPr/>
        </p:nvSpPr>
        <p:spPr>
          <a:xfrm>
            <a:off x="3746896" y="4150455"/>
            <a:ext cx="1393024" cy="118326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EC7D7FF-A727-0618-C827-472DDBCCF06C}"/>
              </a:ext>
            </a:extLst>
          </p:cNvPr>
          <p:cNvSpPr/>
          <p:nvPr/>
        </p:nvSpPr>
        <p:spPr>
          <a:xfrm>
            <a:off x="3758573" y="4131291"/>
            <a:ext cx="1381347" cy="33768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PTE</a:t>
            </a:r>
          </a:p>
        </p:txBody>
      </p:sp>
      <p:sp>
        <p:nvSpPr>
          <p:cNvPr id="61" name="TextBox 60">
            <a:extLst>
              <a:ext uri="{FF2B5EF4-FFF2-40B4-BE49-F238E27FC236}">
                <a16:creationId xmlns:a16="http://schemas.microsoft.com/office/drawing/2014/main" id="{291B4F47-872A-7128-7A66-3F61F18DC992}"/>
              </a:ext>
            </a:extLst>
          </p:cNvPr>
          <p:cNvSpPr txBox="1"/>
          <p:nvPr/>
        </p:nvSpPr>
        <p:spPr>
          <a:xfrm rot="5400000">
            <a:off x="4299415" y="4547745"/>
            <a:ext cx="415498" cy="369332"/>
          </a:xfrm>
          <a:prstGeom prst="rect">
            <a:avLst/>
          </a:prstGeom>
          <a:noFill/>
        </p:spPr>
        <p:txBody>
          <a:bodyPr wrap="square" rtlCol="0">
            <a:spAutoFit/>
          </a:bodyPr>
          <a:lstStyle/>
          <a:p>
            <a:r>
              <a:rPr lang="en-US" dirty="0">
                <a:solidFill>
                  <a:schemeClr val="bg1"/>
                </a:solidFill>
              </a:rPr>
              <a:t>…</a:t>
            </a:r>
          </a:p>
        </p:txBody>
      </p:sp>
      <p:sp>
        <p:nvSpPr>
          <p:cNvPr id="63" name="Rectangle 62">
            <a:extLst>
              <a:ext uri="{FF2B5EF4-FFF2-40B4-BE49-F238E27FC236}">
                <a16:creationId xmlns:a16="http://schemas.microsoft.com/office/drawing/2014/main" id="{26583562-840C-6067-7B05-328A35118CDB}"/>
              </a:ext>
            </a:extLst>
          </p:cNvPr>
          <p:cNvSpPr/>
          <p:nvPr/>
        </p:nvSpPr>
        <p:spPr>
          <a:xfrm>
            <a:off x="3758573" y="4997661"/>
            <a:ext cx="1381347" cy="33768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PTE</a:t>
            </a:r>
          </a:p>
        </p:txBody>
      </p:sp>
      <p:sp>
        <p:nvSpPr>
          <p:cNvPr id="65" name="TextBox 64">
            <a:extLst>
              <a:ext uri="{FF2B5EF4-FFF2-40B4-BE49-F238E27FC236}">
                <a16:creationId xmlns:a16="http://schemas.microsoft.com/office/drawing/2014/main" id="{41E739E9-75AC-1236-23E8-A1A089FAC0DA}"/>
              </a:ext>
            </a:extLst>
          </p:cNvPr>
          <p:cNvSpPr txBox="1"/>
          <p:nvPr/>
        </p:nvSpPr>
        <p:spPr>
          <a:xfrm>
            <a:off x="3290934" y="5564137"/>
            <a:ext cx="2260322" cy="369332"/>
          </a:xfrm>
          <a:prstGeom prst="rect">
            <a:avLst/>
          </a:prstGeom>
          <a:noFill/>
        </p:spPr>
        <p:txBody>
          <a:bodyPr wrap="square" rtlCol="0">
            <a:spAutoFit/>
          </a:bodyPr>
          <a:lstStyle/>
          <a:p>
            <a:pPr algn="ctr"/>
            <a:r>
              <a:rPr lang="en-US" dirty="0"/>
              <a:t>Cache</a:t>
            </a:r>
          </a:p>
        </p:txBody>
      </p:sp>
      <p:sp>
        <p:nvSpPr>
          <p:cNvPr id="66" name="Right Arrow 65">
            <a:extLst>
              <a:ext uri="{FF2B5EF4-FFF2-40B4-BE49-F238E27FC236}">
                <a16:creationId xmlns:a16="http://schemas.microsoft.com/office/drawing/2014/main" id="{DC165884-F6AC-33B2-8048-07DB6FF78278}"/>
              </a:ext>
            </a:extLst>
          </p:cNvPr>
          <p:cNvSpPr/>
          <p:nvPr/>
        </p:nvSpPr>
        <p:spPr>
          <a:xfrm>
            <a:off x="5454972" y="4488464"/>
            <a:ext cx="560331" cy="369333"/>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a:extLst>
              <a:ext uri="{FF2B5EF4-FFF2-40B4-BE49-F238E27FC236}">
                <a16:creationId xmlns:a16="http://schemas.microsoft.com/office/drawing/2014/main" id="{06C0CBD0-2F25-81FC-76B7-BB5823727DBF}"/>
              </a:ext>
            </a:extLst>
          </p:cNvPr>
          <p:cNvSpPr/>
          <p:nvPr/>
        </p:nvSpPr>
        <p:spPr>
          <a:xfrm rot="10800000">
            <a:off x="5436810" y="5054915"/>
            <a:ext cx="560331" cy="369333"/>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a:extLst>
              <a:ext uri="{FF2B5EF4-FFF2-40B4-BE49-F238E27FC236}">
                <a16:creationId xmlns:a16="http://schemas.microsoft.com/office/drawing/2014/main" id="{2848CD88-8E2E-F596-656B-D061A2591DF6}"/>
              </a:ext>
            </a:extLst>
          </p:cNvPr>
          <p:cNvSpPr/>
          <p:nvPr/>
        </p:nvSpPr>
        <p:spPr>
          <a:xfrm>
            <a:off x="2808020" y="4502472"/>
            <a:ext cx="560331" cy="369333"/>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a:extLst>
              <a:ext uri="{FF2B5EF4-FFF2-40B4-BE49-F238E27FC236}">
                <a16:creationId xmlns:a16="http://schemas.microsoft.com/office/drawing/2014/main" id="{82796E64-A99F-EFE3-A2F3-3D1640FC8EAF}"/>
              </a:ext>
            </a:extLst>
          </p:cNvPr>
          <p:cNvSpPr/>
          <p:nvPr/>
        </p:nvSpPr>
        <p:spPr>
          <a:xfrm rot="10800000">
            <a:off x="2789858" y="5068923"/>
            <a:ext cx="560331" cy="369333"/>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25413BD5-316A-5B0B-BD9D-6A6F7B66D693}"/>
              </a:ext>
            </a:extLst>
          </p:cNvPr>
          <p:cNvSpPr/>
          <p:nvPr/>
        </p:nvSpPr>
        <p:spPr>
          <a:xfrm>
            <a:off x="6015302" y="1312835"/>
            <a:ext cx="3345673" cy="2395525"/>
          </a:xfrm>
          <a:prstGeom prst="roundRect">
            <a:avLst/>
          </a:prstGeom>
          <a:solidFill>
            <a:schemeClr val="accent1">
              <a:lumMod val="20000"/>
              <a:lumOff val="80000"/>
            </a:schemeClr>
          </a:solidFill>
          <a:ln w="28575">
            <a:solidFill>
              <a:schemeClr val="tx1">
                <a:lumMod val="50000"/>
                <a:lumOff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67BF73F-4942-07FC-2FD4-AD67E15E6AC2}"/>
              </a:ext>
            </a:extLst>
          </p:cNvPr>
          <p:cNvSpPr/>
          <p:nvPr/>
        </p:nvSpPr>
        <p:spPr>
          <a:xfrm>
            <a:off x="6132462" y="1596177"/>
            <a:ext cx="733287" cy="66083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36716CF-ED88-3534-6DEA-1532D1E303AE}"/>
              </a:ext>
            </a:extLst>
          </p:cNvPr>
          <p:cNvSpPr/>
          <p:nvPr/>
        </p:nvSpPr>
        <p:spPr>
          <a:xfrm>
            <a:off x="6132462" y="1588912"/>
            <a:ext cx="252298" cy="66083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73" name="Rounded Rectangle 72">
            <a:extLst>
              <a:ext uri="{FF2B5EF4-FFF2-40B4-BE49-F238E27FC236}">
                <a16:creationId xmlns:a16="http://schemas.microsoft.com/office/drawing/2014/main" id="{72FE7769-2140-C1B9-4C7F-6B602AD519C3}"/>
              </a:ext>
            </a:extLst>
          </p:cNvPr>
          <p:cNvSpPr/>
          <p:nvPr/>
        </p:nvSpPr>
        <p:spPr>
          <a:xfrm>
            <a:off x="6296117" y="1537553"/>
            <a:ext cx="641672" cy="833615"/>
          </a:xfrm>
          <a:prstGeom prst="roundRect">
            <a:avLst/>
          </a:prstGeom>
          <a:noFill/>
          <a:ln w="2857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4" name="Right Arrow 73">
            <a:extLst>
              <a:ext uri="{FF2B5EF4-FFF2-40B4-BE49-F238E27FC236}">
                <a16:creationId xmlns:a16="http://schemas.microsoft.com/office/drawing/2014/main" id="{7F8A704F-E134-73C5-FCA6-3E0BB24434C2}"/>
              </a:ext>
            </a:extLst>
          </p:cNvPr>
          <p:cNvSpPr/>
          <p:nvPr/>
        </p:nvSpPr>
        <p:spPr>
          <a:xfrm>
            <a:off x="6937789" y="1658830"/>
            <a:ext cx="884777" cy="475433"/>
          </a:xfrm>
          <a:prstGeom prst="rightArrow">
            <a:avLst/>
          </a:prstGeom>
          <a:solidFill>
            <a:srgbClr val="EBA3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0C5FDA6-9876-8F2A-7D13-EB3AD569CD4E}"/>
              </a:ext>
            </a:extLst>
          </p:cNvPr>
          <p:cNvSpPr/>
          <p:nvPr/>
        </p:nvSpPr>
        <p:spPr>
          <a:xfrm>
            <a:off x="7986023" y="1671501"/>
            <a:ext cx="1048370" cy="50292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MAC</a:t>
            </a:r>
          </a:p>
        </p:txBody>
      </p:sp>
      <p:cxnSp>
        <p:nvCxnSpPr>
          <p:cNvPr id="76" name="Straight Arrow Connector 75">
            <a:extLst>
              <a:ext uri="{FF2B5EF4-FFF2-40B4-BE49-F238E27FC236}">
                <a16:creationId xmlns:a16="http://schemas.microsoft.com/office/drawing/2014/main" id="{794C2175-0624-0865-DBCA-92FBBBF3A0EF}"/>
              </a:ext>
            </a:extLst>
          </p:cNvPr>
          <p:cNvCxnSpPr>
            <a:cxnSpLocks/>
          </p:cNvCxnSpPr>
          <p:nvPr/>
        </p:nvCxnSpPr>
        <p:spPr>
          <a:xfrm flipV="1">
            <a:off x="6249623" y="3020422"/>
            <a:ext cx="2031396" cy="34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71CF1FD-F5B9-A4BF-BD69-2F2A6AF61A95}"/>
              </a:ext>
            </a:extLst>
          </p:cNvPr>
          <p:cNvCxnSpPr>
            <a:cxnSpLocks/>
          </p:cNvCxnSpPr>
          <p:nvPr/>
        </p:nvCxnSpPr>
        <p:spPr>
          <a:xfrm flipH="1">
            <a:off x="6242247" y="2257010"/>
            <a:ext cx="867" cy="7977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545DCBB-DEB5-2565-FEAB-550F61D5283D}"/>
              </a:ext>
            </a:extLst>
          </p:cNvPr>
          <p:cNvCxnSpPr>
            <a:cxnSpLocks/>
          </p:cNvCxnSpPr>
          <p:nvPr/>
        </p:nvCxnSpPr>
        <p:spPr>
          <a:xfrm>
            <a:off x="8636837" y="2174421"/>
            <a:ext cx="0" cy="5857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65C9973-27E0-DAC2-F62B-4FF33616FC57}"/>
              </a:ext>
            </a:extLst>
          </p:cNvPr>
          <p:cNvSpPr txBox="1"/>
          <p:nvPr/>
        </p:nvSpPr>
        <p:spPr>
          <a:xfrm>
            <a:off x="8318523" y="2774716"/>
            <a:ext cx="824265" cy="461665"/>
          </a:xfrm>
          <a:prstGeom prst="rect">
            <a:avLst/>
          </a:prstGeom>
          <a:noFill/>
        </p:spPr>
        <p:txBody>
          <a:bodyPr wrap="none" rtlCol="0">
            <a:spAutoFit/>
          </a:bodyPr>
          <a:lstStyle/>
          <a:p>
            <a:r>
              <a:rPr lang="en-US" sz="2400" b="1" dirty="0"/>
              <a:t>== ?</a:t>
            </a:r>
          </a:p>
        </p:txBody>
      </p:sp>
      <p:pic>
        <p:nvPicPr>
          <p:cNvPr id="88" name="Picture 87">
            <a:extLst>
              <a:ext uri="{FF2B5EF4-FFF2-40B4-BE49-F238E27FC236}">
                <a16:creationId xmlns:a16="http://schemas.microsoft.com/office/drawing/2014/main" id="{8687B95F-76C3-8E1E-7125-DE477C95475B}"/>
              </a:ext>
            </a:extLst>
          </p:cNvPr>
          <p:cNvPicPr>
            <a:picLocks noChangeAspect="1"/>
          </p:cNvPicPr>
          <p:nvPr/>
        </p:nvPicPr>
        <p:blipFill>
          <a:blip r:embed="rId4">
            <a:duotone>
              <a:schemeClr val="accent5">
                <a:shade val="45000"/>
                <a:satMod val="135000"/>
              </a:schemeClr>
              <a:prstClr val="white"/>
            </a:duotone>
          </a:blip>
          <a:stretch>
            <a:fillRect/>
          </a:stretch>
        </p:blipFill>
        <p:spPr>
          <a:xfrm>
            <a:off x="8413682" y="3079737"/>
            <a:ext cx="558800" cy="495300"/>
          </a:xfrm>
          <a:prstGeom prst="rect">
            <a:avLst/>
          </a:prstGeom>
        </p:spPr>
      </p:pic>
      <p:cxnSp>
        <p:nvCxnSpPr>
          <p:cNvPr id="89" name="Straight Connector 88">
            <a:extLst>
              <a:ext uri="{FF2B5EF4-FFF2-40B4-BE49-F238E27FC236}">
                <a16:creationId xmlns:a16="http://schemas.microsoft.com/office/drawing/2014/main" id="{BCD6A81C-FB4D-8D63-42C9-53310C1829C2}"/>
              </a:ext>
            </a:extLst>
          </p:cNvPr>
          <p:cNvCxnSpPr>
            <a:cxnSpLocks/>
          </p:cNvCxnSpPr>
          <p:nvPr/>
        </p:nvCxnSpPr>
        <p:spPr>
          <a:xfrm flipH="1" flipV="1">
            <a:off x="6132462" y="3656949"/>
            <a:ext cx="199189" cy="574507"/>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CCC201F-421F-A155-C765-28C6613479DD}"/>
              </a:ext>
            </a:extLst>
          </p:cNvPr>
          <p:cNvCxnSpPr>
            <a:cxnSpLocks/>
          </p:cNvCxnSpPr>
          <p:nvPr/>
        </p:nvCxnSpPr>
        <p:spPr>
          <a:xfrm flipV="1">
            <a:off x="7265321" y="3597559"/>
            <a:ext cx="2002742" cy="660696"/>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Elbow Connector 97">
            <a:extLst>
              <a:ext uri="{FF2B5EF4-FFF2-40B4-BE49-F238E27FC236}">
                <a16:creationId xmlns:a16="http://schemas.microsoft.com/office/drawing/2014/main" id="{2813F61A-D1B2-CCA2-E727-9C7246557F7A}"/>
              </a:ext>
            </a:extLst>
          </p:cNvPr>
          <p:cNvCxnSpPr>
            <a:cxnSpLocks/>
            <a:stCxn id="33" idx="3"/>
          </p:cNvCxnSpPr>
          <p:nvPr/>
        </p:nvCxnSpPr>
        <p:spPr>
          <a:xfrm>
            <a:off x="4577494" y="3367069"/>
            <a:ext cx="451706" cy="600174"/>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Elbow Connector 100">
            <a:extLst>
              <a:ext uri="{FF2B5EF4-FFF2-40B4-BE49-F238E27FC236}">
                <a16:creationId xmlns:a16="http://schemas.microsoft.com/office/drawing/2014/main" id="{B43DE601-05DD-721A-D602-9C3AE3BB067B}"/>
              </a:ext>
            </a:extLst>
          </p:cNvPr>
          <p:cNvCxnSpPr>
            <a:cxnSpLocks/>
          </p:cNvCxnSpPr>
          <p:nvPr/>
        </p:nvCxnSpPr>
        <p:spPr>
          <a:xfrm rot="16200000" flipV="1">
            <a:off x="4496937" y="3238163"/>
            <a:ext cx="859986" cy="683129"/>
          </a:xfrm>
          <a:prstGeom prst="bentConnector3">
            <a:avLst>
              <a:gd name="adj1" fmla="val 10029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59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59"/>
                                        </p:tgtEl>
                                      </p:cBhvr>
                                    </p:animEffect>
                                    <p:set>
                                      <p:cBhvr>
                                        <p:cTn id="12" dur="1" fill="hold">
                                          <p:stCondLst>
                                            <p:cond delay="499"/>
                                          </p:stCondLst>
                                        </p:cTn>
                                        <p:tgtEl>
                                          <p:spTgt spid="59"/>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60"/>
                                        </p:tgtEl>
                                      </p:cBhvr>
                                    </p:animEffect>
                                    <p:set>
                                      <p:cBhvr>
                                        <p:cTn id="15" dur="1" fill="hold">
                                          <p:stCondLst>
                                            <p:cond delay="499"/>
                                          </p:stCondLst>
                                        </p:cTn>
                                        <p:tgtEl>
                                          <p:spTgt spid="60"/>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500"/>
                                        <p:tgtEl>
                                          <p:spTgt spid="61"/>
                                        </p:tgtEl>
                                      </p:cBhvr>
                                    </p:animEffect>
                                    <p:set>
                                      <p:cBhvr>
                                        <p:cTn id="18" dur="1" fill="hold">
                                          <p:stCondLst>
                                            <p:cond delay="499"/>
                                          </p:stCondLst>
                                        </p:cTn>
                                        <p:tgtEl>
                                          <p:spTgt spid="61"/>
                                        </p:tgtEl>
                                        <p:attrNameLst>
                                          <p:attrName>style.visibility</p:attrName>
                                        </p:attrNameLst>
                                      </p:cBhvr>
                                      <p:to>
                                        <p:strVal val="hidden"/>
                                      </p:to>
                                    </p:set>
                                  </p:childTnLst>
                                </p:cTn>
                              </p:par>
                              <p:par>
                                <p:cTn id="19" presetID="9" presetClass="exit" presetSubtype="0" fill="hold" grpId="0" nodeType="withEffect">
                                  <p:stCondLst>
                                    <p:cond delay="0"/>
                                  </p:stCondLst>
                                  <p:childTnLst>
                                    <p:animEffect transition="out" filter="dissolve">
                                      <p:cBhvr>
                                        <p:cTn id="20" dur="500"/>
                                        <p:tgtEl>
                                          <p:spTgt spid="63"/>
                                        </p:tgtEl>
                                      </p:cBhvr>
                                    </p:animEffect>
                                    <p:set>
                                      <p:cBhvr>
                                        <p:cTn id="21" dur="1" fill="hold">
                                          <p:stCondLst>
                                            <p:cond delay="499"/>
                                          </p:stCondLst>
                                        </p:cTn>
                                        <p:tgtEl>
                                          <p:spTgt spid="63"/>
                                        </p:tgtEl>
                                        <p:attrNameLst>
                                          <p:attrName>style.visibility</p:attrName>
                                        </p:attrNameLst>
                                      </p:cBhvr>
                                      <p:to>
                                        <p:strVal val="hidden"/>
                                      </p:to>
                                    </p:set>
                                  </p:childTnLst>
                                </p:cTn>
                              </p:par>
                              <p:par>
                                <p:cTn id="22" presetID="9" presetClass="entr" presetSubtype="0"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dissolve">
                                      <p:cBhvr>
                                        <p:cTn id="24" dur="500"/>
                                        <p:tgtEl>
                                          <p:spTgt spid="66"/>
                                        </p:tgtEl>
                                      </p:cBhvr>
                                    </p:animEffect>
                                  </p:childTnLst>
                                </p:cTn>
                              </p:par>
                              <p:par>
                                <p:cTn id="25" presetID="9"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par>
                                <p:cTn id="28" presetID="9" presetClass="entr" presetSubtype="0"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grpId="0" nodeType="withEffect">
                                  <p:stCondLst>
                                    <p:cond delay="150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grpId="0" nodeType="withEffect">
                                  <p:stCondLst>
                                    <p:cond delay="50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par>
                                <p:cTn id="37" presetID="9" presetClass="entr" presetSubtype="0" fill="hold" grpId="0" nodeType="withEffect">
                                  <p:stCondLst>
                                    <p:cond delay="150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par>
                                <p:cTn id="43" presetID="26" presetClass="emph" presetSubtype="0" fill="hold" grpId="1" nodeType="withEffect">
                                  <p:stCondLst>
                                    <p:cond delay="1000"/>
                                  </p:stCondLst>
                                  <p:childTnLst>
                                    <p:animEffect transition="out" filter="fade">
                                      <p:cBhvr>
                                        <p:cTn id="44" dur="1000" tmFilter="0, 0; .2, .5; .8, .5; 1, 0"/>
                                        <p:tgtEl>
                                          <p:spTgt spid="48"/>
                                        </p:tgtEl>
                                      </p:cBhvr>
                                    </p:animEffect>
                                    <p:animScale>
                                      <p:cBhvr>
                                        <p:cTn id="45" dur="500" autoRev="1" fill="hold"/>
                                        <p:tgtEl>
                                          <p:spTgt spid="48"/>
                                        </p:tgtEl>
                                      </p:cBhvr>
                                      <p:by x="105000" y="105000"/>
                                    </p:animScale>
                                  </p:childTnLst>
                                </p:cTn>
                              </p:par>
                              <p:par>
                                <p:cTn id="46" presetID="9" presetClass="exit" presetSubtype="0" fill="hold" grpId="1" nodeType="withEffect">
                                  <p:stCondLst>
                                    <p:cond delay="2500"/>
                                  </p:stCondLst>
                                  <p:childTnLst>
                                    <p:animEffect transition="out" filter="dissolv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9" presetClass="exit" presetSubtype="0" fill="hold" grpId="1" nodeType="withEffect">
                                  <p:stCondLst>
                                    <p:cond delay="2500"/>
                                  </p:stCondLst>
                                  <p:childTnLst>
                                    <p:animEffect transition="out" filter="dissolv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9" presetClass="exit" presetSubtype="0" fill="hold" grpId="1" nodeType="withEffect">
                                  <p:stCondLst>
                                    <p:cond delay="2500"/>
                                  </p:stCondLst>
                                  <p:childTnLst>
                                    <p:animEffect transition="out" filter="dissolv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par>
                                <p:cTn id="55" presetID="9" presetClass="exit" presetSubtype="0" fill="hold" grpId="1" nodeType="withEffect">
                                  <p:stCondLst>
                                    <p:cond delay="2500"/>
                                  </p:stCondLst>
                                  <p:childTnLst>
                                    <p:animEffect transition="out" filter="dissolv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9" presetClass="exit" presetSubtype="0" fill="hold" grpId="1" nodeType="withEffect">
                                  <p:stCondLst>
                                    <p:cond delay="2500"/>
                                  </p:stCondLst>
                                  <p:childTnLst>
                                    <p:animEffect transition="out" filter="dissolve">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9" presetClass="exit" presetSubtype="0" fill="hold" grpId="1" nodeType="withEffect">
                                  <p:stCondLst>
                                    <p:cond delay="2500"/>
                                  </p:stCondLst>
                                  <p:childTnLst>
                                    <p:animEffect transition="out" filter="dissolve">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9" presetClass="entr" presetSubtype="0" fill="hold" grpId="0" nodeType="withEffect">
                                  <p:stCondLst>
                                    <p:cond delay="2500"/>
                                  </p:stCondLst>
                                  <p:childTnLst>
                                    <p:set>
                                      <p:cBhvr>
                                        <p:cTn id="65" dur="1" fill="hold">
                                          <p:stCondLst>
                                            <p:cond delay="0"/>
                                          </p:stCondLst>
                                        </p:cTn>
                                        <p:tgtEl>
                                          <p:spTgt spid="30"/>
                                        </p:tgtEl>
                                        <p:attrNameLst>
                                          <p:attrName>style.visibility</p:attrName>
                                        </p:attrNameLst>
                                      </p:cBhvr>
                                      <p:to>
                                        <p:strVal val="visible"/>
                                      </p:to>
                                    </p:set>
                                    <p:animEffect transition="in" filter="dissolve">
                                      <p:cBhvr>
                                        <p:cTn id="66" dur="500"/>
                                        <p:tgtEl>
                                          <p:spTgt spid="30"/>
                                        </p:tgtEl>
                                      </p:cBhvr>
                                    </p:animEffect>
                                  </p:childTnLst>
                                </p:cTn>
                              </p:par>
                              <p:par>
                                <p:cTn id="67" presetID="9" presetClass="entr" presetSubtype="0" fill="hold" grpId="0" nodeType="withEffect">
                                  <p:stCondLst>
                                    <p:cond delay="2500"/>
                                  </p:stCondLst>
                                  <p:childTnLst>
                                    <p:set>
                                      <p:cBhvr>
                                        <p:cTn id="68" dur="1" fill="hold">
                                          <p:stCondLst>
                                            <p:cond delay="0"/>
                                          </p:stCondLst>
                                        </p:cTn>
                                        <p:tgtEl>
                                          <p:spTgt spid="24"/>
                                        </p:tgtEl>
                                        <p:attrNameLst>
                                          <p:attrName>style.visibility</p:attrName>
                                        </p:attrNameLst>
                                      </p:cBhvr>
                                      <p:to>
                                        <p:strVal val="visible"/>
                                      </p:to>
                                    </p:set>
                                    <p:animEffect transition="in" filter="dissolve">
                                      <p:cBhvr>
                                        <p:cTn id="69" dur="500"/>
                                        <p:tgtEl>
                                          <p:spTgt spid="24"/>
                                        </p:tgtEl>
                                      </p:cBhvr>
                                    </p:animEffect>
                                  </p:childTnLst>
                                </p:cTn>
                              </p:par>
                              <p:par>
                                <p:cTn id="70" presetID="9" presetClass="entr" presetSubtype="0" fill="hold" grpId="0" nodeType="withEffect">
                                  <p:stCondLst>
                                    <p:cond delay="2500"/>
                                  </p:stCondLst>
                                  <p:childTnLst>
                                    <p:set>
                                      <p:cBhvr>
                                        <p:cTn id="71" dur="1" fill="hold">
                                          <p:stCondLst>
                                            <p:cond delay="0"/>
                                          </p:stCondLst>
                                        </p:cTn>
                                        <p:tgtEl>
                                          <p:spTgt spid="25"/>
                                        </p:tgtEl>
                                        <p:attrNameLst>
                                          <p:attrName>style.visibility</p:attrName>
                                        </p:attrNameLst>
                                      </p:cBhvr>
                                      <p:to>
                                        <p:strVal val="visible"/>
                                      </p:to>
                                    </p:set>
                                    <p:animEffect transition="in" filter="dissolve">
                                      <p:cBhvr>
                                        <p:cTn id="72" dur="500"/>
                                        <p:tgtEl>
                                          <p:spTgt spid="25"/>
                                        </p:tgtEl>
                                      </p:cBhvr>
                                    </p:animEffect>
                                  </p:childTnLst>
                                </p:cTn>
                              </p:par>
                              <p:par>
                                <p:cTn id="73" presetID="9" presetClass="entr" presetSubtype="0" fill="hold" grpId="0" nodeType="withEffect">
                                  <p:stCondLst>
                                    <p:cond delay="250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500"/>
                                        <p:tgtEl>
                                          <p:spTgt spid="26"/>
                                        </p:tgtEl>
                                      </p:cBhvr>
                                    </p:animEffect>
                                  </p:childTnLst>
                                </p:cTn>
                              </p:par>
                              <p:par>
                                <p:cTn id="76" presetID="9" presetClass="entr" presetSubtype="0" fill="hold" grpId="0" nodeType="withEffect">
                                  <p:stCondLst>
                                    <p:cond delay="2500"/>
                                  </p:stCondLst>
                                  <p:childTnLst>
                                    <p:set>
                                      <p:cBhvr>
                                        <p:cTn id="77" dur="1" fill="hold">
                                          <p:stCondLst>
                                            <p:cond delay="0"/>
                                          </p:stCondLst>
                                        </p:cTn>
                                        <p:tgtEl>
                                          <p:spTgt spid="27"/>
                                        </p:tgtEl>
                                        <p:attrNameLst>
                                          <p:attrName>style.visibility</p:attrName>
                                        </p:attrNameLst>
                                      </p:cBhvr>
                                      <p:to>
                                        <p:strVal val="visible"/>
                                      </p:to>
                                    </p:set>
                                    <p:animEffect transition="in" filter="dissolve">
                                      <p:cBhvr>
                                        <p:cTn id="78" dur="500"/>
                                        <p:tgtEl>
                                          <p:spTgt spid="27"/>
                                        </p:tgtEl>
                                      </p:cBhvr>
                                    </p:animEffect>
                                  </p:childTnLst>
                                </p:cTn>
                              </p:par>
                              <p:par>
                                <p:cTn id="79" presetID="9" presetClass="entr" presetSubtype="0" fill="hold" grpId="0" nodeType="withEffect">
                                  <p:stCondLst>
                                    <p:cond delay="2500"/>
                                  </p:stCondLst>
                                  <p:childTnLst>
                                    <p:set>
                                      <p:cBhvr>
                                        <p:cTn id="80" dur="1" fill="hold">
                                          <p:stCondLst>
                                            <p:cond delay="0"/>
                                          </p:stCondLst>
                                        </p:cTn>
                                        <p:tgtEl>
                                          <p:spTgt spid="28"/>
                                        </p:tgtEl>
                                        <p:attrNameLst>
                                          <p:attrName>style.visibility</p:attrName>
                                        </p:attrNameLst>
                                      </p:cBhvr>
                                      <p:to>
                                        <p:strVal val="visible"/>
                                      </p:to>
                                    </p:set>
                                    <p:animEffect transition="in" filter="dissolve">
                                      <p:cBhvr>
                                        <p:cTn id="81" dur="500"/>
                                        <p:tgtEl>
                                          <p:spTgt spid="28"/>
                                        </p:tgtEl>
                                      </p:cBhvr>
                                    </p:animEffect>
                                  </p:childTnLst>
                                </p:cTn>
                              </p:par>
                              <p:par>
                                <p:cTn id="82" presetID="9" presetClass="entr" presetSubtype="0" fill="hold" grpId="0" nodeType="withEffect">
                                  <p:stCondLst>
                                    <p:cond delay="2500"/>
                                  </p:stCondLst>
                                  <p:childTnLst>
                                    <p:set>
                                      <p:cBhvr>
                                        <p:cTn id="83" dur="1" fill="hold">
                                          <p:stCondLst>
                                            <p:cond delay="0"/>
                                          </p:stCondLst>
                                        </p:cTn>
                                        <p:tgtEl>
                                          <p:spTgt spid="29"/>
                                        </p:tgtEl>
                                        <p:attrNameLst>
                                          <p:attrName>style.visibility</p:attrName>
                                        </p:attrNameLst>
                                      </p:cBhvr>
                                      <p:to>
                                        <p:strVal val="visible"/>
                                      </p:to>
                                    </p:set>
                                    <p:animEffect transition="in" filter="dissolve">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xit" presetSubtype="0" fill="hold" grpId="1" nodeType="clickEffect">
                                  <p:stCondLst>
                                    <p:cond delay="0"/>
                                  </p:stCondLst>
                                  <p:childTnLst>
                                    <p:animEffect transition="out" filter="dissolve">
                                      <p:cBhvr>
                                        <p:cTn id="88" dur="500"/>
                                        <p:tgtEl>
                                          <p:spTgt spid="24"/>
                                        </p:tgtEl>
                                      </p:cBhvr>
                                    </p:animEffect>
                                    <p:set>
                                      <p:cBhvr>
                                        <p:cTn id="89" dur="1" fill="hold">
                                          <p:stCondLst>
                                            <p:cond delay="499"/>
                                          </p:stCondLst>
                                        </p:cTn>
                                        <p:tgtEl>
                                          <p:spTgt spid="24"/>
                                        </p:tgtEl>
                                        <p:attrNameLst>
                                          <p:attrName>style.visibility</p:attrName>
                                        </p:attrNameLst>
                                      </p:cBhvr>
                                      <p:to>
                                        <p:strVal val="hidden"/>
                                      </p:to>
                                    </p:set>
                                  </p:childTnLst>
                                </p:cTn>
                              </p:par>
                              <p:par>
                                <p:cTn id="90" presetID="9" presetClass="exit" presetSubtype="0" fill="hold" grpId="1" nodeType="withEffect">
                                  <p:stCondLst>
                                    <p:cond delay="0"/>
                                  </p:stCondLst>
                                  <p:childTnLst>
                                    <p:animEffect transition="out" filter="dissolve">
                                      <p:cBhvr>
                                        <p:cTn id="91" dur="500"/>
                                        <p:tgtEl>
                                          <p:spTgt spid="25"/>
                                        </p:tgtEl>
                                      </p:cBhvr>
                                    </p:animEffect>
                                    <p:set>
                                      <p:cBhvr>
                                        <p:cTn id="92" dur="1" fill="hold">
                                          <p:stCondLst>
                                            <p:cond delay="499"/>
                                          </p:stCondLst>
                                        </p:cTn>
                                        <p:tgtEl>
                                          <p:spTgt spid="25"/>
                                        </p:tgtEl>
                                        <p:attrNameLst>
                                          <p:attrName>style.visibility</p:attrName>
                                        </p:attrNameLst>
                                      </p:cBhvr>
                                      <p:to>
                                        <p:strVal val="hidden"/>
                                      </p:to>
                                    </p:set>
                                  </p:childTnLst>
                                </p:cTn>
                              </p:par>
                              <p:par>
                                <p:cTn id="93" presetID="9" presetClass="exit" presetSubtype="0" fill="hold" grpId="1" nodeType="withEffect">
                                  <p:stCondLst>
                                    <p:cond delay="0"/>
                                  </p:stCondLst>
                                  <p:childTnLst>
                                    <p:animEffect transition="out" filter="dissolve">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par>
                                <p:cTn id="96" presetID="9" presetClass="exit" presetSubtype="0" fill="hold" grpId="1" nodeType="withEffect">
                                  <p:stCondLst>
                                    <p:cond delay="0"/>
                                  </p:stCondLst>
                                  <p:childTnLst>
                                    <p:animEffect transition="out" filter="dissolve">
                                      <p:cBhvr>
                                        <p:cTn id="97" dur="500"/>
                                        <p:tgtEl>
                                          <p:spTgt spid="27"/>
                                        </p:tgtEl>
                                      </p:cBhvr>
                                    </p:animEffect>
                                    <p:set>
                                      <p:cBhvr>
                                        <p:cTn id="98" dur="1" fill="hold">
                                          <p:stCondLst>
                                            <p:cond delay="499"/>
                                          </p:stCondLst>
                                        </p:cTn>
                                        <p:tgtEl>
                                          <p:spTgt spid="27"/>
                                        </p:tgtEl>
                                        <p:attrNameLst>
                                          <p:attrName>style.visibility</p:attrName>
                                        </p:attrNameLst>
                                      </p:cBhvr>
                                      <p:to>
                                        <p:strVal val="hidden"/>
                                      </p:to>
                                    </p:set>
                                  </p:childTnLst>
                                </p:cTn>
                              </p:par>
                              <p:par>
                                <p:cTn id="99" presetID="9" presetClass="exit" presetSubtype="0" fill="hold" grpId="1" nodeType="withEffect">
                                  <p:stCondLst>
                                    <p:cond delay="0"/>
                                  </p:stCondLst>
                                  <p:childTnLst>
                                    <p:animEffect transition="out" filter="dissolve">
                                      <p:cBhvr>
                                        <p:cTn id="100" dur="500"/>
                                        <p:tgtEl>
                                          <p:spTgt spid="28"/>
                                        </p:tgtEl>
                                      </p:cBhvr>
                                    </p:animEffect>
                                    <p:set>
                                      <p:cBhvr>
                                        <p:cTn id="101" dur="1" fill="hold">
                                          <p:stCondLst>
                                            <p:cond delay="499"/>
                                          </p:stCondLst>
                                        </p:cTn>
                                        <p:tgtEl>
                                          <p:spTgt spid="28"/>
                                        </p:tgtEl>
                                        <p:attrNameLst>
                                          <p:attrName>style.visibility</p:attrName>
                                        </p:attrNameLst>
                                      </p:cBhvr>
                                      <p:to>
                                        <p:strVal val="hidden"/>
                                      </p:to>
                                    </p:set>
                                  </p:childTnLst>
                                </p:cTn>
                              </p:par>
                              <p:par>
                                <p:cTn id="102" presetID="9" presetClass="exit" presetSubtype="0" fill="hold" grpId="1" nodeType="withEffect">
                                  <p:stCondLst>
                                    <p:cond delay="0"/>
                                  </p:stCondLst>
                                  <p:childTnLst>
                                    <p:animEffect transition="out" filter="dissolve">
                                      <p:cBhvr>
                                        <p:cTn id="103" dur="500"/>
                                        <p:tgtEl>
                                          <p:spTgt spid="29"/>
                                        </p:tgtEl>
                                      </p:cBhvr>
                                    </p:animEffect>
                                    <p:set>
                                      <p:cBhvr>
                                        <p:cTn id="104" dur="1" fill="hold">
                                          <p:stCondLst>
                                            <p:cond delay="499"/>
                                          </p:stCondLst>
                                        </p:cTn>
                                        <p:tgtEl>
                                          <p:spTgt spid="29"/>
                                        </p:tgtEl>
                                        <p:attrNameLst>
                                          <p:attrName>style.visibility</p:attrName>
                                        </p:attrNameLst>
                                      </p:cBhvr>
                                      <p:to>
                                        <p:strVal val="hidden"/>
                                      </p:to>
                                    </p:set>
                                  </p:childTnLst>
                                </p:cTn>
                              </p:par>
                              <p:par>
                                <p:cTn id="105" presetID="9" presetClass="entr" presetSubtype="0"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dissolve">
                                      <p:cBhvr>
                                        <p:cTn id="107" dur="500"/>
                                        <p:tgtEl>
                                          <p:spTgt spid="31"/>
                                        </p:tgtEl>
                                      </p:cBhvr>
                                    </p:animEffect>
                                  </p:childTnLst>
                                </p:cTn>
                              </p:par>
                              <p:par>
                                <p:cTn id="108" presetID="9" presetClass="entr" presetSubtype="0" fill="hold" grpId="2" nodeType="withEffect">
                                  <p:stCondLst>
                                    <p:cond delay="500"/>
                                  </p:stCondLst>
                                  <p:childTnLst>
                                    <p:set>
                                      <p:cBhvr>
                                        <p:cTn id="109" dur="1" fill="hold">
                                          <p:stCondLst>
                                            <p:cond delay="0"/>
                                          </p:stCondLst>
                                        </p:cTn>
                                        <p:tgtEl>
                                          <p:spTgt spid="15"/>
                                        </p:tgtEl>
                                        <p:attrNameLst>
                                          <p:attrName>style.visibility</p:attrName>
                                        </p:attrNameLst>
                                      </p:cBhvr>
                                      <p:to>
                                        <p:strVal val="visible"/>
                                      </p:to>
                                    </p:set>
                                    <p:animEffect transition="in" filter="dissolve">
                                      <p:cBhvr>
                                        <p:cTn id="110" dur="500"/>
                                        <p:tgtEl>
                                          <p:spTgt spid="15"/>
                                        </p:tgtEl>
                                      </p:cBhvr>
                                    </p:animEffect>
                                  </p:childTnLst>
                                </p:cTn>
                              </p:par>
                              <p:par>
                                <p:cTn id="111" presetID="9" presetClass="entr" presetSubtype="0" fill="hold" grpId="2" nodeType="withEffect">
                                  <p:stCondLst>
                                    <p:cond delay="500"/>
                                  </p:stCondLst>
                                  <p:childTnLst>
                                    <p:set>
                                      <p:cBhvr>
                                        <p:cTn id="112" dur="1" fill="hold">
                                          <p:stCondLst>
                                            <p:cond delay="0"/>
                                          </p:stCondLst>
                                        </p:cTn>
                                        <p:tgtEl>
                                          <p:spTgt spid="16"/>
                                        </p:tgtEl>
                                        <p:attrNameLst>
                                          <p:attrName>style.visibility</p:attrName>
                                        </p:attrNameLst>
                                      </p:cBhvr>
                                      <p:to>
                                        <p:strVal val="visible"/>
                                      </p:to>
                                    </p:set>
                                    <p:animEffect transition="in" filter="dissolve">
                                      <p:cBhvr>
                                        <p:cTn id="113" dur="500"/>
                                        <p:tgtEl>
                                          <p:spTgt spid="16"/>
                                        </p:tgtEl>
                                      </p:cBhvr>
                                    </p:animEffect>
                                  </p:childTnLst>
                                </p:cTn>
                              </p:par>
                              <p:par>
                                <p:cTn id="114" presetID="9" presetClass="entr" presetSubtype="0" fill="hold" grpId="2" nodeType="withEffect">
                                  <p:stCondLst>
                                    <p:cond delay="500"/>
                                  </p:stCondLst>
                                  <p:childTnLst>
                                    <p:set>
                                      <p:cBhvr>
                                        <p:cTn id="115" dur="1" fill="hold">
                                          <p:stCondLst>
                                            <p:cond delay="0"/>
                                          </p:stCondLst>
                                        </p:cTn>
                                        <p:tgtEl>
                                          <p:spTgt spid="18"/>
                                        </p:tgtEl>
                                        <p:attrNameLst>
                                          <p:attrName>style.visibility</p:attrName>
                                        </p:attrNameLst>
                                      </p:cBhvr>
                                      <p:to>
                                        <p:strVal val="visible"/>
                                      </p:to>
                                    </p:set>
                                    <p:animEffect transition="in" filter="dissolve">
                                      <p:cBhvr>
                                        <p:cTn id="116" dur="500"/>
                                        <p:tgtEl>
                                          <p:spTgt spid="18"/>
                                        </p:tgtEl>
                                      </p:cBhvr>
                                    </p:animEffect>
                                  </p:childTnLst>
                                </p:cTn>
                              </p:par>
                              <p:par>
                                <p:cTn id="117" presetID="9" presetClass="entr" presetSubtype="0" fill="hold" grpId="2" nodeType="withEffect">
                                  <p:stCondLst>
                                    <p:cond delay="500"/>
                                  </p:stCondLst>
                                  <p:childTnLst>
                                    <p:set>
                                      <p:cBhvr>
                                        <p:cTn id="118" dur="1" fill="hold">
                                          <p:stCondLst>
                                            <p:cond delay="0"/>
                                          </p:stCondLst>
                                        </p:cTn>
                                        <p:tgtEl>
                                          <p:spTgt spid="19"/>
                                        </p:tgtEl>
                                        <p:attrNameLst>
                                          <p:attrName>style.visibility</p:attrName>
                                        </p:attrNameLst>
                                      </p:cBhvr>
                                      <p:to>
                                        <p:strVal val="visible"/>
                                      </p:to>
                                    </p:set>
                                    <p:animEffect transition="in" filter="dissolve">
                                      <p:cBhvr>
                                        <p:cTn id="119" dur="500"/>
                                        <p:tgtEl>
                                          <p:spTgt spid="19"/>
                                        </p:tgtEl>
                                      </p:cBhvr>
                                    </p:animEffect>
                                  </p:childTnLst>
                                </p:cTn>
                              </p:par>
                              <p:par>
                                <p:cTn id="120" presetID="9" presetClass="entr" presetSubtype="0" fill="hold" grpId="2" nodeType="withEffect">
                                  <p:stCondLst>
                                    <p:cond delay="500"/>
                                  </p:stCondLst>
                                  <p:childTnLst>
                                    <p:set>
                                      <p:cBhvr>
                                        <p:cTn id="121" dur="1" fill="hold">
                                          <p:stCondLst>
                                            <p:cond delay="0"/>
                                          </p:stCondLst>
                                        </p:cTn>
                                        <p:tgtEl>
                                          <p:spTgt spid="21"/>
                                        </p:tgtEl>
                                        <p:attrNameLst>
                                          <p:attrName>style.visibility</p:attrName>
                                        </p:attrNameLst>
                                      </p:cBhvr>
                                      <p:to>
                                        <p:strVal val="visible"/>
                                      </p:to>
                                    </p:set>
                                    <p:animEffect transition="in" filter="dissolve">
                                      <p:cBhvr>
                                        <p:cTn id="122" dur="500"/>
                                        <p:tgtEl>
                                          <p:spTgt spid="21"/>
                                        </p:tgtEl>
                                      </p:cBhvr>
                                    </p:animEffect>
                                  </p:childTnLst>
                                </p:cTn>
                              </p:par>
                              <p:par>
                                <p:cTn id="123" presetID="9" presetClass="entr" presetSubtype="0" fill="hold" grpId="2" nodeType="withEffect">
                                  <p:stCondLst>
                                    <p:cond delay="500"/>
                                  </p:stCondLst>
                                  <p:childTnLst>
                                    <p:set>
                                      <p:cBhvr>
                                        <p:cTn id="124" dur="1" fill="hold">
                                          <p:stCondLst>
                                            <p:cond delay="0"/>
                                          </p:stCondLst>
                                        </p:cTn>
                                        <p:tgtEl>
                                          <p:spTgt spid="22"/>
                                        </p:tgtEl>
                                        <p:attrNameLst>
                                          <p:attrName>style.visibility</p:attrName>
                                        </p:attrNameLst>
                                      </p:cBhvr>
                                      <p:to>
                                        <p:strVal val="visible"/>
                                      </p:to>
                                    </p:set>
                                    <p:animEffect transition="in" filter="dissolve">
                                      <p:cBhvr>
                                        <p:cTn id="125" dur="500"/>
                                        <p:tgtEl>
                                          <p:spTgt spid="22"/>
                                        </p:tgtEl>
                                      </p:cBhvr>
                                    </p:animEffect>
                                  </p:childTnLst>
                                </p:cTn>
                              </p:par>
                              <p:par>
                                <p:cTn id="126" presetID="9" presetClass="entr" presetSubtype="0" fill="hold" grpId="0" nodeType="withEffect">
                                  <p:stCondLst>
                                    <p:cond delay="1000"/>
                                  </p:stCondLst>
                                  <p:childTnLst>
                                    <p:set>
                                      <p:cBhvr>
                                        <p:cTn id="127" dur="1" fill="hold">
                                          <p:stCondLst>
                                            <p:cond delay="0"/>
                                          </p:stCondLst>
                                        </p:cTn>
                                        <p:tgtEl>
                                          <p:spTgt spid="70"/>
                                        </p:tgtEl>
                                        <p:attrNameLst>
                                          <p:attrName>style.visibility</p:attrName>
                                        </p:attrNameLst>
                                      </p:cBhvr>
                                      <p:to>
                                        <p:strVal val="visible"/>
                                      </p:to>
                                    </p:set>
                                    <p:animEffect transition="in" filter="dissolve">
                                      <p:cBhvr>
                                        <p:cTn id="128" dur="500"/>
                                        <p:tgtEl>
                                          <p:spTgt spid="70"/>
                                        </p:tgtEl>
                                      </p:cBhvr>
                                    </p:animEffect>
                                  </p:childTnLst>
                                </p:cTn>
                              </p:par>
                              <p:par>
                                <p:cTn id="129" presetID="9" presetClass="entr" presetSubtype="0" fill="hold" grpId="0" nodeType="withEffect">
                                  <p:stCondLst>
                                    <p:cond delay="1000"/>
                                  </p:stCondLst>
                                  <p:childTnLst>
                                    <p:set>
                                      <p:cBhvr>
                                        <p:cTn id="130" dur="1" fill="hold">
                                          <p:stCondLst>
                                            <p:cond delay="0"/>
                                          </p:stCondLst>
                                        </p:cTn>
                                        <p:tgtEl>
                                          <p:spTgt spid="71"/>
                                        </p:tgtEl>
                                        <p:attrNameLst>
                                          <p:attrName>style.visibility</p:attrName>
                                        </p:attrNameLst>
                                      </p:cBhvr>
                                      <p:to>
                                        <p:strVal val="visible"/>
                                      </p:to>
                                    </p:set>
                                    <p:animEffect transition="in" filter="dissolve">
                                      <p:cBhvr>
                                        <p:cTn id="131" dur="500"/>
                                        <p:tgtEl>
                                          <p:spTgt spid="71"/>
                                        </p:tgtEl>
                                      </p:cBhvr>
                                    </p:animEffect>
                                  </p:childTnLst>
                                </p:cTn>
                              </p:par>
                              <p:par>
                                <p:cTn id="132" presetID="9" presetClass="entr" presetSubtype="0" fill="hold" grpId="0" nodeType="withEffect">
                                  <p:stCondLst>
                                    <p:cond delay="1000"/>
                                  </p:stCondLst>
                                  <p:childTnLst>
                                    <p:set>
                                      <p:cBhvr>
                                        <p:cTn id="133" dur="1" fill="hold">
                                          <p:stCondLst>
                                            <p:cond delay="0"/>
                                          </p:stCondLst>
                                        </p:cTn>
                                        <p:tgtEl>
                                          <p:spTgt spid="72"/>
                                        </p:tgtEl>
                                        <p:attrNameLst>
                                          <p:attrName>style.visibility</p:attrName>
                                        </p:attrNameLst>
                                      </p:cBhvr>
                                      <p:to>
                                        <p:strVal val="visible"/>
                                      </p:to>
                                    </p:set>
                                    <p:animEffect transition="in" filter="dissolve">
                                      <p:cBhvr>
                                        <p:cTn id="134" dur="500"/>
                                        <p:tgtEl>
                                          <p:spTgt spid="72"/>
                                        </p:tgtEl>
                                      </p:cBhvr>
                                    </p:animEffect>
                                  </p:childTnLst>
                                </p:cTn>
                              </p:par>
                              <p:par>
                                <p:cTn id="135" presetID="9" presetClass="entr" presetSubtype="0" fill="hold" grpId="0" nodeType="withEffect">
                                  <p:stCondLst>
                                    <p:cond delay="1000"/>
                                  </p:stCondLst>
                                  <p:childTnLst>
                                    <p:set>
                                      <p:cBhvr>
                                        <p:cTn id="136" dur="1" fill="hold">
                                          <p:stCondLst>
                                            <p:cond delay="0"/>
                                          </p:stCondLst>
                                        </p:cTn>
                                        <p:tgtEl>
                                          <p:spTgt spid="73"/>
                                        </p:tgtEl>
                                        <p:attrNameLst>
                                          <p:attrName>style.visibility</p:attrName>
                                        </p:attrNameLst>
                                      </p:cBhvr>
                                      <p:to>
                                        <p:strVal val="visible"/>
                                      </p:to>
                                    </p:set>
                                    <p:animEffect transition="in" filter="dissolve">
                                      <p:cBhvr>
                                        <p:cTn id="137" dur="500"/>
                                        <p:tgtEl>
                                          <p:spTgt spid="73"/>
                                        </p:tgtEl>
                                      </p:cBhvr>
                                    </p:animEffect>
                                  </p:childTnLst>
                                </p:cTn>
                              </p:par>
                              <p:par>
                                <p:cTn id="138" presetID="9" presetClass="entr" presetSubtype="0" fill="hold" grpId="0" nodeType="withEffect">
                                  <p:stCondLst>
                                    <p:cond delay="1000"/>
                                  </p:stCondLst>
                                  <p:childTnLst>
                                    <p:set>
                                      <p:cBhvr>
                                        <p:cTn id="139" dur="1" fill="hold">
                                          <p:stCondLst>
                                            <p:cond delay="0"/>
                                          </p:stCondLst>
                                        </p:cTn>
                                        <p:tgtEl>
                                          <p:spTgt spid="74"/>
                                        </p:tgtEl>
                                        <p:attrNameLst>
                                          <p:attrName>style.visibility</p:attrName>
                                        </p:attrNameLst>
                                      </p:cBhvr>
                                      <p:to>
                                        <p:strVal val="visible"/>
                                      </p:to>
                                    </p:set>
                                    <p:animEffect transition="in" filter="dissolve">
                                      <p:cBhvr>
                                        <p:cTn id="140" dur="500"/>
                                        <p:tgtEl>
                                          <p:spTgt spid="74"/>
                                        </p:tgtEl>
                                      </p:cBhvr>
                                    </p:animEffect>
                                  </p:childTnLst>
                                </p:cTn>
                              </p:par>
                              <p:par>
                                <p:cTn id="141" presetID="9" presetClass="entr" presetSubtype="0" fill="hold" grpId="0" nodeType="withEffect">
                                  <p:stCondLst>
                                    <p:cond delay="1000"/>
                                  </p:stCondLst>
                                  <p:childTnLst>
                                    <p:set>
                                      <p:cBhvr>
                                        <p:cTn id="142" dur="1" fill="hold">
                                          <p:stCondLst>
                                            <p:cond delay="0"/>
                                          </p:stCondLst>
                                        </p:cTn>
                                        <p:tgtEl>
                                          <p:spTgt spid="75"/>
                                        </p:tgtEl>
                                        <p:attrNameLst>
                                          <p:attrName>style.visibility</p:attrName>
                                        </p:attrNameLst>
                                      </p:cBhvr>
                                      <p:to>
                                        <p:strVal val="visible"/>
                                      </p:to>
                                    </p:set>
                                    <p:animEffect transition="in" filter="dissolve">
                                      <p:cBhvr>
                                        <p:cTn id="143" dur="500"/>
                                        <p:tgtEl>
                                          <p:spTgt spid="75"/>
                                        </p:tgtEl>
                                      </p:cBhvr>
                                    </p:animEffect>
                                  </p:childTnLst>
                                </p:cTn>
                              </p:par>
                              <p:par>
                                <p:cTn id="144" presetID="9" presetClass="entr" presetSubtype="0" fill="hold" nodeType="withEffect">
                                  <p:stCondLst>
                                    <p:cond delay="1000"/>
                                  </p:stCondLst>
                                  <p:childTnLst>
                                    <p:set>
                                      <p:cBhvr>
                                        <p:cTn id="145" dur="1" fill="hold">
                                          <p:stCondLst>
                                            <p:cond delay="0"/>
                                          </p:stCondLst>
                                        </p:cTn>
                                        <p:tgtEl>
                                          <p:spTgt spid="76"/>
                                        </p:tgtEl>
                                        <p:attrNameLst>
                                          <p:attrName>style.visibility</p:attrName>
                                        </p:attrNameLst>
                                      </p:cBhvr>
                                      <p:to>
                                        <p:strVal val="visible"/>
                                      </p:to>
                                    </p:set>
                                    <p:animEffect transition="in" filter="dissolve">
                                      <p:cBhvr>
                                        <p:cTn id="146" dur="500"/>
                                        <p:tgtEl>
                                          <p:spTgt spid="76"/>
                                        </p:tgtEl>
                                      </p:cBhvr>
                                    </p:animEffect>
                                  </p:childTnLst>
                                </p:cTn>
                              </p:par>
                              <p:par>
                                <p:cTn id="147" presetID="9" presetClass="entr" presetSubtype="0" fill="hold" nodeType="withEffect">
                                  <p:stCondLst>
                                    <p:cond delay="1000"/>
                                  </p:stCondLst>
                                  <p:childTnLst>
                                    <p:set>
                                      <p:cBhvr>
                                        <p:cTn id="148" dur="1" fill="hold">
                                          <p:stCondLst>
                                            <p:cond delay="0"/>
                                          </p:stCondLst>
                                        </p:cTn>
                                        <p:tgtEl>
                                          <p:spTgt spid="81"/>
                                        </p:tgtEl>
                                        <p:attrNameLst>
                                          <p:attrName>style.visibility</p:attrName>
                                        </p:attrNameLst>
                                      </p:cBhvr>
                                      <p:to>
                                        <p:strVal val="visible"/>
                                      </p:to>
                                    </p:set>
                                    <p:animEffect transition="in" filter="dissolve">
                                      <p:cBhvr>
                                        <p:cTn id="149" dur="500"/>
                                        <p:tgtEl>
                                          <p:spTgt spid="81"/>
                                        </p:tgtEl>
                                      </p:cBhvr>
                                    </p:animEffect>
                                  </p:childTnLst>
                                </p:cTn>
                              </p:par>
                              <p:par>
                                <p:cTn id="150" presetID="9" presetClass="entr" presetSubtype="0" fill="hold" nodeType="withEffect">
                                  <p:stCondLst>
                                    <p:cond delay="1000"/>
                                  </p:stCondLst>
                                  <p:childTnLst>
                                    <p:set>
                                      <p:cBhvr>
                                        <p:cTn id="151" dur="1" fill="hold">
                                          <p:stCondLst>
                                            <p:cond delay="0"/>
                                          </p:stCondLst>
                                        </p:cTn>
                                        <p:tgtEl>
                                          <p:spTgt spid="83"/>
                                        </p:tgtEl>
                                        <p:attrNameLst>
                                          <p:attrName>style.visibility</p:attrName>
                                        </p:attrNameLst>
                                      </p:cBhvr>
                                      <p:to>
                                        <p:strVal val="visible"/>
                                      </p:to>
                                    </p:set>
                                    <p:animEffect transition="in" filter="dissolve">
                                      <p:cBhvr>
                                        <p:cTn id="152" dur="500"/>
                                        <p:tgtEl>
                                          <p:spTgt spid="83"/>
                                        </p:tgtEl>
                                      </p:cBhvr>
                                    </p:animEffect>
                                  </p:childTnLst>
                                </p:cTn>
                              </p:par>
                              <p:par>
                                <p:cTn id="153" presetID="9" presetClass="entr" presetSubtype="0" fill="hold" grpId="0" nodeType="withEffect">
                                  <p:stCondLst>
                                    <p:cond delay="1000"/>
                                  </p:stCondLst>
                                  <p:childTnLst>
                                    <p:set>
                                      <p:cBhvr>
                                        <p:cTn id="154" dur="1" fill="hold">
                                          <p:stCondLst>
                                            <p:cond delay="0"/>
                                          </p:stCondLst>
                                        </p:cTn>
                                        <p:tgtEl>
                                          <p:spTgt spid="86"/>
                                        </p:tgtEl>
                                        <p:attrNameLst>
                                          <p:attrName>style.visibility</p:attrName>
                                        </p:attrNameLst>
                                      </p:cBhvr>
                                      <p:to>
                                        <p:strVal val="visible"/>
                                      </p:to>
                                    </p:set>
                                    <p:animEffect transition="in" filter="dissolve">
                                      <p:cBhvr>
                                        <p:cTn id="155" dur="500"/>
                                        <p:tgtEl>
                                          <p:spTgt spid="86"/>
                                        </p:tgtEl>
                                      </p:cBhvr>
                                    </p:animEffect>
                                  </p:childTnLst>
                                </p:cTn>
                              </p:par>
                              <p:par>
                                <p:cTn id="156" presetID="9" presetClass="entr" presetSubtype="0" fill="hold" nodeType="withEffect">
                                  <p:stCondLst>
                                    <p:cond delay="3000"/>
                                  </p:stCondLst>
                                  <p:childTnLst>
                                    <p:set>
                                      <p:cBhvr>
                                        <p:cTn id="157" dur="1" fill="hold">
                                          <p:stCondLst>
                                            <p:cond delay="0"/>
                                          </p:stCondLst>
                                        </p:cTn>
                                        <p:tgtEl>
                                          <p:spTgt spid="88"/>
                                        </p:tgtEl>
                                        <p:attrNameLst>
                                          <p:attrName>style.visibility</p:attrName>
                                        </p:attrNameLst>
                                      </p:cBhvr>
                                      <p:to>
                                        <p:strVal val="visible"/>
                                      </p:to>
                                    </p:set>
                                    <p:animEffect transition="in" filter="dissolve">
                                      <p:cBhvr>
                                        <p:cTn id="158" dur="500"/>
                                        <p:tgtEl>
                                          <p:spTgt spid="88"/>
                                        </p:tgtEl>
                                      </p:cBhvr>
                                    </p:animEffect>
                                  </p:childTnLst>
                                </p:cTn>
                              </p:par>
                              <p:par>
                                <p:cTn id="159" presetID="9" presetClass="entr" presetSubtype="0" fill="hold" nodeType="withEffect">
                                  <p:stCondLst>
                                    <p:cond delay="1000"/>
                                  </p:stCondLst>
                                  <p:childTnLst>
                                    <p:set>
                                      <p:cBhvr>
                                        <p:cTn id="160" dur="1" fill="hold">
                                          <p:stCondLst>
                                            <p:cond delay="0"/>
                                          </p:stCondLst>
                                        </p:cTn>
                                        <p:tgtEl>
                                          <p:spTgt spid="91"/>
                                        </p:tgtEl>
                                        <p:attrNameLst>
                                          <p:attrName>style.visibility</p:attrName>
                                        </p:attrNameLst>
                                      </p:cBhvr>
                                      <p:to>
                                        <p:strVal val="visible"/>
                                      </p:to>
                                    </p:set>
                                    <p:animEffect transition="in" filter="dissolve">
                                      <p:cBhvr>
                                        <p:cTn id="161" dur="500"/>
                                        <p:tgtEl>
                                          <p:spTgt spid="91"/>
                                        </p:tgtEl>
                                      </p:cBhvr>
                                    </p:animEffect>
                                  </p:childTnLst>
                                </p:cTn>
                              </p:par>
                              <p:par>
                                <p:cTn id="162" presetID="9" presetClass="entr" presetSubtype="0" fill="hold" nodeType="withEffect">
                                  <p:stCondLst>
                                    <p:cond delay="1000"/>
                                  </p:stCondLst>
                                  <p:childTnLst>
                                    <p:set>
                                      <p:cBhvr>
                                        <p:cTn id="163" dur="1" fill="hold">
                                          <p:stCondLst>
                                            <p:cond delay="0"/>
                                          </p:stCondLst>
                                        </p:cTn>
                                        <p:tgtEl>
                                          <p:spTgt spid="89"/>
                                        </p:tgtEl>
                                        <p:attrNameLst>
                                          <p:attrName>style.visibility</p:attrName>
                                        </p:attrNameLst>
                                      </p:cBhvr>
                                      <p:to>
                                        <p:strVal val="visible"/>
                                      </p:to>
                                    </p:set>
                                    <p:animEffect transition="in" filter="dissolve">
                                      <p:cBhvr>
                                        <p:cTn id="164" dur="500"/>
                                        <p:tgtEl>
                                          <p:spTgt spid="89"/>
                                        </p:tgtEl>
                                      </p:cBhvr>
                                    </p:animEffect>
                                  </p:childTnLst>
                                </p:cTn>
                              </p:par>
                            </p:childTnLst>
                          </p:cTn>
                        </p:par>
                      </p:childTnLst>
                    </p:cTn>
                  </p:par>
                  <p:par>
                    <p:cTn id="165" fill="hold">
                      <p:stCondLst>
                        <p:cond delay="indefinite"/>
                      </p:stCondLst>
                      <p:childTnLst>
                        <p:par>
                          <p:cTn id="166" fill="hold">
                            <p:stCondLst>
                              <p:cond delay="0"/>
                            </p:stCondLst>
                            <p:childTnLst>
                              <p:par>
                                <p:cTn id="167" presetID="9" presetClass="exit" presetSubtype="0" fill="hold" nodeType="clickEffect">
                                  <p:stCondLst>
                                    <p:cond delay="0"/>
                                  </p:stCondLst>
                                  <p:childTnLst>
                                    <p:animEffect transition="out" filter="dissolve">
                                      <p:cBhvr>
                                        <p:cTn id="168" dur="500"/>
                                        <p:tgtEl>
                                          <p:spTgt spid="88"/>
                                        </p:tgtEl>
                                      </p:cBhvr>
                                    </p:animEffect>
                                    <p:set>
                                      <p:cBhvr>
                                        <p:cTn id="169" dur="1" fill="hold">
                                          <p:stCondLst>
                                            <p:cond delay="499"/>
                                          </p:stCondLst>
                                        </p:cTn>
                                        <p:tgtEl>
                                          <p:spTgt spid="88"/>
                                        </p:tgtEl>
                                        <p:attrNameLst>
                                          <p:attrName>style.visibility</p:attrName>
                                        </p:attrNameLst>
                                      </p:cBhvr>
                                      <p:to>
                                        <p:strVal val="hidden"/>
                                      </p:to>
                                    </p:set>
                                  </p:childTnLst>
                                </p:cTn>
                              </p:par>
                              <p:par>
                                <p:cTn id="170" presetID="9" presetClass="exit" presetSubtype="0" fill="hold" grpId="3" nodeType="withEffect">
                                  <p:stCondLst>
                                    <p:cond delay="1000"/>
                                  </p:stCondLst>
                                  <p:childTnLst>
                                    <p:animEffect transition="out" filter="dissolve">
                                      <p:cBhvr>
                                        <p:cTn id="171" dur="500"/>
                                        <p:tgtEl>
                                          <p:spTgt spid="19"/>
                                        </p:tgtEl>
                                      </p:cBhvr>
                                    </p:animEffect>
                                    <p:set>
                                      <p:cBhvr>
                                        <p:cTn id="172" dur="1" fill="hold">
                                          <p:stCondLst>
                                            <p:cond delay="499"/>
                                          </p:stCondLst>
                                        </p:cTn>
                                        <p:tgtEl>
                                          <p:spTgt spid="19"/>
                                        </p:tgtEl>
                                        <p:attrNameLst>
                                          <p:attrName>style.visibility</p:attrName>
                                        </p:attrNameLst>
                                      </p:cBhvr>
                                      <p:to>
                                        <p:strVal val="hidden"/>
                                      </p:to>
                                    </p:set>
                                  </p:childTnLst>
                                </p:cTn>
                              </p:par>
                              <p:par>
                                <p:cTn id="173" presetID="9" presetClass="exit" presetSubtype="0" fill="hold" grpId="3" nodeType="withEffect">
                                  <p:stCondLst>
                                    <p:cond delay="1000"/>
                                  </p:stCondLst>
                                  <p:childTnLst>
                                    <p:animEffect transition="out" filter="dissolve">
                                      <p:cBhvr>
                                        <p:cTn id="174" dur="500"/>
                                        <p:tgtEl>
                                          <p:spTgt spid="22"/>
                                        </p:tgtEl>
                                      </p:cBhvr>
                                    </p:animEffect>
                                    <p:set>
                                      <p:cBhvr>
                                        <p:cTn id="175" dur="1" fill="hold">
                                          <p:stCondLst>
                                            <p:cond delay="499"/>
                                          </p:stCondLst>
                                        </p:cTn>
                                        <p:tgtEl>
                                          <p:spTgt spid="22"/>
                                        </p:tgtEl>
                                        <p:attrNameLst>
                                          <p:attrName>style.visibility</p:attrName>
                                        </p:attrNameLst>
                                      </p:cBhvr>
                                      <p:to>
                                        <p:strVal val="hidden"/>
                                      </p:to>
                                    </p:set>
                                  </p:childTnLst>
                                </p:cTn>
                              </p:par>
                              <p:par>
                                <p:cTn id="176" presetID="9" presetClass="exit" presetSubtype="0" fill="hold" grpId="3" nodeType="withEffect">
                                  <p:stCondLst>
                                    <p:cond delay="1500"/>
                                  </p:stCondLst>
                                  <p:childTnLst>
                                    <p:animEffect transition="out" filter="dissolve">
                                      <p:cBhvr>
                                        <p:cTn id="177" dur="500"/>
                                        <p:tgtEl>
                                          <p:spTgt spid="15"/>
                                        </p:tgtEl>
                                      </p:cBhvr>
                                    </p:animEffect>
                                    <p:set>
                                      <p:cBhvr>
                                        <p:cTn id="178" dur="1" fill="hold">
                                          <p:stCondLst>
                                            <p:cond delay="499"/>
                                          </p:stCondLst>
                                        </p:cTn>
                                        <p:tgtEl>
                                          <p:spTgt spid="15"/>
                                        </p:tgtEl>
                                        <p:attrNameLst>
                                          <p:attrName>style.visibility</p:attrName>
                                        </p:attrNameLst>
                                      </p:cBhvr>
                                      <p:to>
                                        <p:strVal val="hidden"/>
                                      </p:to>
                                    </p:set>
                                  </p:childTnLst>
                                </p:cTn>
                              </p:par>
                              <p:par>
                                <p:cTn id="179" presetID="9" presetClass="exit" presetSubtype="0" fill="hold" grpId="3" nodeType="withEffect">
                                  <p:stCondLst>
                                    <p:cond delay="1500"/>
                                  </p:stCondLst>
                                  <p:childTnLst>
                                    <p:animEffect transition="out" filter="dissolve">
                                      <p:cBhvr>
                                        <p:cTn id="180" dur="500"/>
                                        <p:tgtEl>
                                          <p:spTgt spid="16"/>
                                        </p:tgtEl>
                                      </p:cBhvr>
                                    </p:animEffect>
                                    <p:set>
                                      <p:cBhvr>
                                        <p:cTn id="181" dur="1" fill="hold">
                                          <p:stCondLst>
                                            <p:cond delay="499"/>
                                          </p:stCondLst>
                                        </p:cTn>
                                        <p:tgtEl>
                                          <p:spTgt spid="16"/>
                                        </p:tgtEl>
                                        <p:attrNameLst>
                                          <p:attrName>style.visibility</p:attrName>
                                        </p:attrNameLst>
                                      </p:cBhvr>
                                      <p:to>
                                        <p:strVal val="hidden"/>
                                      </p:to>
                                    </p:set>
                                  </p:childTnLst>
                                </p:cTn>
                              </p:par>
                              <p:par>
                                <p:cTn id="182" presetID="9" presetClass="exit" presetSubtype="0" fill="hold" grpId="3" nodeType="withEffect">
                                  <p:stCondLst>
                                    <p:cond delay="1500"/>
                                  </p:stCondLst>
                                  <p:childTnLst>
                                    <p:animEffect transition="out" filter="dissolve">
                                      <p:cBhvr>
                                        <p:cTn id="183" dur="500"/>
                                        <p:tgtEl>
                                          <p:spTgt spid="18"/>
                                        </p:tgtEl>
                                      </p:cBhvr>
                                    </p:animEffect>
                                    <p:set>
                                      <p:cBhvr>
                                        <p:cTn id="184" dur="1" fill="hold">
                                          <p:stCondLst>
                                            <p:cond delay="499"/>
                                          </p:stCondLst>
                                        </p:cTn>
                                        <p:tgtEl>
                                          <p:spTgt spid="18"/>
                                        </p:tgtEl>
                                        <p:attrNameLst>
                                          <p:attrName>style.visibility</p:attrName>
                                        </p:attrNameLst>
                                      </p:cBhvr>
                                      <p:to>
                                        <p:strVal val="hidden"/>
                                      </p:to>
                                    </p:set>
                                  </p:childTnLst>
                                </p:cTn>
                              </p:par>
                              <p:par>
                                <p:cTn id="185" presetID="9" presetClass="exit" presetSubtype="0" fill="hold" grpId="3" nodeType="withEffect">
                                  <p:stCondLst>
                                    <p:cond delay="1500"/>
                                  </p:stCondLst>
                                  <p:childTnLst>
                                    <p:animEffect transition="out" filter="dissolve">
                                      <p:cBhvr>
                                        <p:cTn id="186" dur="500"/>
                                        <p:tgtEl>
                                          <p:spTgt spid="21"/>
                                        </p:tgtEl>
                                      </p:cBhvr>
                                    </p:animEffect>
                                    <p:set>
                                      <p:cBhvr>
                                        <p:cTn id="187" dur="1" fill="hold">
                                          <p:stCondLst>
                                            <p:cond delay="499"/>
                                          </p:stCondLst>
                                        </p:cTn>
                                        <p:tgtEl>
                                          <p:spTgt spid="21"/>
                                        </p:tgtEl>
                                        <p:attrNameLst>
                                          <p:attrName>style.visibility</p:attrName>
                                        </p:attrNameLst>
                                      </p:cBhvr>
                                      <p:to>
                                        <p:strVal val="hidden"/>
                                      </p:to>
                                    </p:set>
                                  </p:childTnLst>
                                </p:cTn>
                              </p:par>
                              <p:par>
                                <p:cTn id="188" presetID="9" presetClass="entr" presetSubtype="0" fill="hold" grpId="0" nodeType="withEffect">
                                  <p:stCondLst>
                                    <p:cond delay="1500"/>
                                  </p:stCondLst>
                                  <p:childTnLst>
                                    <p:set>
                                      <p:cBhvr>
                                        <p:cTn id="189" dur="1" fill="hold">
                                          <p:stCondLst>
                                            <p:cond delay="0"/>
                                          </p:stCondLst>
                                        </p:cTn>
                                        <p:tgtEl>
                                          <p:spTgt spid="67"/>
                                        </p:tgtEl>
                                        <p:attrNameLst>
                                          <p:attrName>style.visibility</p:attrName>
                                        </p:attrNameLst>
                                      </p:cBhvr>
                                      <p:to>
                                        <p:strVal val="visible"/>
                                      </p:to>
                                    </p:set>
                                    <p:animEffect transition="in" filter="dissolve">
                                      <p:cBhvr>
                                        <p:cTn id="190" dur="500"/>
                                        <p:tgtEl>
                                          <p:spTgt spid="67"/>
                                        </p:tgtEl>
                                      </p:cBhvr>
                                    </p:animEffect>
                                  </p:childTnLst>
                                </p:cTn>
                              </p:par>
                              <p:par>
                                <p:cTn id="191" presetID="9" presetClass="entr" presetSubtype="0" fill="hold" grpId="1" nodeType="withEffect">
                                  <p:stCondLst>
                                    <p:cond delay="1500"/>
                                  </p:stCondLst>
                                  <p:childTnLst>
                                    <p:set>
                                      <p:cBhvr>
                                        <p:cTn id="192" dur="1" fill="hold">
                                          <p:stCondLst>
                                            <p:cond delay="0"/>
                                          </p:stCondLst>
                                        </p:cTn>
                                        <p:tgtEl>
                                          <p:spTgt spid="59"/>
                                        </p:tgtEl>
                                        <p:attrNameLst>
                                          <p:attrName>style.visibility</p:attrName>
                                        </p:attrNameLst>
                                      </p:cBhvr>
                                      <p:to>
                                        <p:strVal val="visible"/>
                                      </p:to>
                                    </p:set>
                                    <p:animEffect transition="in" filter="dissolve">
                                      <p:cBhvr>
                                        <p:cTn id="193" dur="500"/>
                                        <p:tgtEl>
                                          <p:spTgt spid="59"/>
                                        </p:tgtEl>
                                      </p:cBhvr>
                                    </p:animEffect>
                                  </p:childTnLst>
                                </p:cTn>
                              </p:par>
                              <p:par>
                                <p:cTn id="194" presetID="9" presetClass="entr" presetSubtype="0" fill="hold" grpId="1" nodeType="withEffect">
                                  <p:stCondLst>
                                    <p:cond delay="1500"/>
                                  </p:stCondLst>
                                  <p:childTnLst>
                                    <p:set>
                                      <p:cBhvr>
                                        <p:cTn id="195" dur="1" fill="hold">
                                          <p:stCondLst>
                                            <p:cond delay="0"/>
                                          </p:stCondLst>
                                        </p:cTn>
                                        <p:tgtEl>
                                          <p:spTgt spid="60"/>
                                        </p:tgtEl>
                                        <p:attrNameLst>
                                          <p:attrName>style.visibility</p:attrName>
                                        </p:attrNameLst>
                                      </p:cBhvr>
                                      <p:to>
                                        <p:strVal val="visible"/>
                                      </p:to>
                                    </p:set>
                                    <p:animEffect transition="in" filter="dissolve">
                                      <p:cBhvr>
                                        <p:cTn id="196" dur="500"/>
                                        <p:tgtEl>
                                          <p:spTgt spid="60"/>
                                        </p:tgtEl>
                                      </p:cBhvr>
                                    </p:animEffect>
                                  </p:childTnLst>
                                </p:cTn>
                              </p:par>
                              <p:par>
                                <p:cTn id="197" presetID="9" presetClass="entr" presetSubtype="0" fill="hold" grpId="1" nodeType="withEffect">
                                  <p:stCondLst>
                                    <p:cond delay="1500"/>
                                  </p:stCondLst>
                                  <p:childTnLst>
                                    <p:set>
                                      <p:cBhvr>
                                        <p:cTn id="198" dur="1" fill="hold">
                                          <p:stCondLst>
                                            <p:cond delay="0"/>
                                          </p:stCondLst>
                                        </p:cTn>
                                        <p:tgtEl>
                                          <p:spTgt spid="61"/>
                                        </p:tgtEl>
                                        <p:attrNameLst>
                                          <p:attrName>style.visibility</p:attrName>
                                        </p:attrNameLst>
                                      </p:cBhvr>
                                      <p:to>
                                        <p:strVal val="visible"/>
                                      </p:to>
                                    </p:set>
                                    <p:animEffect transition="in" filter="dissolve">
                                      <p:cBhvr>
                                        <p:cTn id="199" dur="500"/>
                                        <p:tgtEl>
                                          <p:spTgt spid="61"/>
                                        </p:tgtEl>
                                      </p:cBhvr>
                                    </p:animEffect>
                                  </p:childTnLst>
                                </p:cTn>
                              </p:par>
                              <p:par>
                                <p:cTn id="200" presetID="9" presetClass="entr" presetSubtype="0" fill="hold" grpId="1" nodeType="withEffect">
                                  <p:stCondLst>
                                    <p:cond delay="1500"/>
                                  </p:stCondLst>
                                  <p:childTnLst>
                                    <p:set>
                                      <p:cBhvr>
                                        <p:cTn id="201" dur="1" fill="hold">
                                          <p:stCondLst>
                                            <p:cond delay="0"/>
                                          </p:stCondLst>
                                        </p:cTn>
                                        <p:tgtEl>
                                          <p:spTgt spid="63"/>
                                        </p:tgtEl>
                                        <p:attrNameLst>
                                          <p:attrName>style.visibility</p:attrName>
                                        </p:attrNameLst>
                                      </p:cBhvr>
                                      <p:to>
                                        <p:strVal val="visible"/>
                                      </p:to>
                                    </p:set>
                                    <p:animEffect transition="in" filter="dissolve">
                                      <p:cBhvr>
                                        <p:cTn id="202" dur="500"/>
                                        <p:tgtEl>
                                          <p:spTgt spid="63"/>
                                        </p:tgtEl>
                                      </p:cBhvr>
                                    </p:animEffect>
                                  </p:childTnLst>
                                </p:cTn>
                              </p:par>
                            </p:childTnLst>
                          </p:cTn>
                        </p:par>
                      </p:childTnLst>
                    </p:cTn>
                  </p:par>
                  <p:par>
                    <p:cTn id="203" fill="hold">
                      <p:stCondLst>
                        <p:cond delay="indefinite"/>
                      </p:stCondLst>
                      <p:childTnLst>
                        <p:par>
                          <p:cTn id="204" fill="hold">
                            <p:stCondLst>
                              <p:cond delay="0"/>
                            </p:stCondLst>
                            <p:childTnLst>
                              <p:par>
                                <p:cTn id="205" presetID="9" presetClass="entr" presetSubtype="0" fill="hold" grpId="0" nodeType="clickEffect">
                                  <p:stCondLst>
                                    <p:cond delay="0"/>
                                  </p:stCondLst>
                                  <p:childTnLst>
                                    <p:set>
                                      <p:cBhvr>
                                        <p:cTn id="206" dur="1" fill="hold">
                                          <p:stCondLst>
                                            <p:cond delay="0"/>
                                          </p:stCondLst>
                                        </p:cTn>
                                        <p:tgtEl>
                                          <p:spTgt spid="51"/>
                                        </p:tgtEl>
                                        <p:attrNameLst>
                                          <p:attrName>style.visibility</p:attrName>
                                        </p:attrNameLst>
                                      </p:cBhvr>
                                      <p:to>
                                        <p:strVal val="visible"/>
                                      </p:to>
                                    </p:set>
                                    <p:animEffect transition="in" filter="dissolve">
                                      <p:cBhvr>
                                        <p:cTn id="20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5" grpId="3" animBg="1"/>
      <p:bldP spid="16" grpId="0" animBg="1"/>
      <p:bldP spid="16" grpId="1" animBg="1"/>
      <p:bldP spid="16" grpId="2" animBg="1"/>
      <p:bldP spid="16" grpId="3" animBg="1"/>
      <p:bldP spid="18" grpId="0"/>
      <p:bldP spid="18" grpId="1"/>
      <p:bldP spid="18" grpId="2"/>
      <p:bldP spid="18" grpId="3"/>
      <p:bldP spid="19" grpId="0" animBg="1"/>
      <p:bldP spid="19" grpId="1" animBg="1"/>
      <p:bldP spid="19" grpId="2" animBg="1"/>
      <p:bldP spid="19" grpId="3" animBg="1"/>
      <p:bldP spid="21" grpId="0" animBg="1"/>
      <p:bldP spid="21" grpId="1" animBg="1"/>
      <p:bldP spid="21" grpId="2" animBg="1"/>
      <p:bldP spid="21" grpId="3" animBg="1"/>
      <p:bldP spid="22" grpId="0" animBg="1"/>
      <p:bldP spid="22" grpId="1" animBg="1"/>
      <p:bldP spid="22" grpId="2" animBg="1"/>
      <p:bldP spid="22" grpId="3" animBg="1"/>
      <p:bldP spid="24" grpId="0" animBg="1"/>
      <p:bldP spid="24" grpId="1" animBg="1"/>
      <p:bldP spid="25" grpId="0" animBg="1"/>
      <p:bldP spid="25" grpId="1" animBg="1"/>
      <p:bldP spid="26" grpId="0"/>
      <p:bldP spid="26" grpId="1"/>
      <p:bldP spid="27" grpId="0" animBg="1"/>
      <p:bldP spid="27" grpId="1" animBg="1"/>
      <p:bldP spid="28" grpId="0" animBg="1"/>
      <p:bldP spid="28" grpId="1" animBg="1"/>
      <p:bldP spid="29" grpId="0" animBg="1"/>
      <p:bldP spid="29" grpId="1" animBg="1"/>
      <p:bldP spid="30" grpId="0" animBg="1"/>
      <p:bldP spid="31" grpId="0" animBg="1"/>
      <p:bldP spid="48" grpId="0" animBg="1"/>
      <p:bldP spid="48" grpId="1" animBg="1"/>
      <p:bldP spid="51" grpId="0" animBg="1"/>
      <p:bldP spid="59" grpId="0" animBg="1"/>
      <p:bldP spid="59" grpId="1" animBg="1"/>
      <p:bldP spid="60" grpId="0" animBg="1"/>
      <p:bldP spid="60" grpId="1" animBg="1"/>
      <p:bldP spid="61" grpId="0"/>
      <p:bldP spid="61" grpId="1"/>
      <p:bldP spid="63" grpId="0" animBg="1"/>
      <p:bldP spid="63" grpId="1" animBg="1"/>
      <p:bldP spid="66" grpId="0" animBg="1"/>
      <p:bldP spid="67" grpId="0" animBg="1"/>
      <p:bldP spid="70" grpId="0" animBg="1"/>
      <p:bldP spid="71" grpId="0" animBg="1"/>
      <p:bldP spid="72" grpId="0" animBg="1"/>
      <p:bldP spid="73" grpId="0" animBg="1"/>
      <p:bldP spid="74" grpId="0" animBg="1"/>
      <p:bldP spid="75" grpId="0" animBg="1"/>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3842CB6-3670-75DB-B374-E623B382F7C7}"/>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t>Mac security and collision detection</a:t>
            </a:r>
          </a:p>
        </p:txBody>
      </p:sp>
      <p:sp>
        <p:nvSpPr>
          <p:cNvPr id="9" name="TextBox 8">
            <a:extLst>
              <a:ext uri="{FF2B5EF4-FFF2-40B4-BE49-F238E27FC236}">
                <a16:creationId xmlns:a16="http://schemas.microsoft.com/office/drawing/2014/main" id="{23BF7117-D60E-F0B8-2482-4B7E4B7AA5FF}"/>
              </a:ext>
            </a:extLst>
          </p:cNvPr>
          <p:cNvSpPr txBox="1"/>
          <p:nvPr/>
        </p:nvSpPr>
        <p:spPr>
          <a:xfrm>
            <a:off x="-1" y="6213247"/>
            <a:ext cx="12192001" cy="461665"/>
          </a:xfrm>
          <a:prstGeom prst="rect">
            <a:avLst/>
          </a:prstGeom>
          <a:solidFill>
            <a:srgbClr val="002060"/>
          </a:solidFill>
          <a:ln w="28575">
            <a:noFill/>
          </a:ln>
        </p:spPr>
        <p:txBody>
          <a:bodyPr wrap="square">
            <a:spAutoFit/>
          </a:bodyPr>
          <a:lstStyle/>
          <a:p>
            <a:pPr algn="ctr"/>
            <a:r>
              <a:rPr lang="en-US" sz="2400" b="1" dirty="0">
                <a:solidFill>
                  <a:schemeClr val="bg1"/>
                </a:solidFill>
              </a:rPr>
              <a:t>PT-Guard protects all PTE </a:t>
            </a:r>
            <a:r>
              <a:rPr lang="en-US" sz="2400" b="1" dirty="0" err="1">
                <a:solidFill>
                  <a:schemeClr val="bg1"/>
                </a:solidFill>
              </a:rPr>
              <a:t>cachelines</a:t>
            </a:r>
            <a:r>
              <a:rPr lang="en-US" sz="2400" b="1" dirty="0">
                <a:solidFill>
                  <a:schemeClr val="bg1"/>
                </a:solidFill>
              </a:rPr>
              <a:t> and requires just 52-Bytes of SRAM</a:t>
            </a:r>
            <a:endParaRPr lang="en-US" sz="2400" b="1" baseline="-25000" dirty="0">
              <a:solidFill>
                <a:schemeClr val="bg1"/>
              </a:solidFill>
            </a:endParaRPr>
          </a:p>
        </p:txBody>
      </p:sp>
      <p:sp>
        <p:nvSpPr>
          <p:cNvPr id="11" name="Rectangle 10">
            <a:extLst>
              <a:ext uri="{FF2B5EF4-FFF2-40B4-BE49-F238E27FC236}">
                <a16:creationId xmlns:a16="http://schemas.microsoft.com/office/drawing/2014/main" id="{52BFC143-F734-1AAA-D80B-B7E437CDD9B7}"/>
              </a:ext>
            </a:extLst>
          </p:cNvPr>
          <p:cNvSpPr/>
          <p:nvPr/>
        </p:nvSpPr>
        <p:spPr>
          <a:xfrm>
            <a:off x="3573811" y="2083315"/>
            <a:ext cx="971550" cy="98179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PTE-line</a:t>
            </a:r>
          </a:p>
        </p:txBody>
      </p:sp>
      <p:sp>
        <p:nvSpPr>
          <p:cNvPr id="12" name="Rounded Rectangle 11">
            <a:extLst>
              <a:ext uri="{FF2B5EF4-FFF2-40B4-BE49-F238E27FC236}">
                <a16:creationId xmlns:a16="http://schemas.microsoft.com/office/drawing/2014/main" id="{BEB1C08B-DFA0-A5A7-5ECB-36ACFCF76C42}"/>
              </a:ext>
            </a:extLst>
          </p:cNvPr>
          <p:cNvSpPr/>
          <p:nvPr/>
        </p:nvSpPr>
        <p:spPr>
          <a:xfrm>
            <a:off x="3417914" y="1991853"/>
            <a:ext cx="639865" cy="1202878"/>
          </a:xfrm>
          <a:prstGeom prst="roundRect">
            <a:avLst/>
          </a:prstGeom>
          <a:noFill/>
          <a:ln w="571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14" name="Straight Arrow Connector 13">
            <a:extLst>
              <a:ext uri="{FF2B5EF4-FFF2-40B4-BE49-F238E27FC236}">
                <a16:creationId xmlns:a16="http://schemas.microsoft.com/office/drawing/2014/main" id="{C67F6121-E9A6-87E6-E19B-88351D8772FE}"/>
              </a:ext>
            </a:extLst>
          </p:cNvPr>
          <p:cNvCxnSpPr/>
          <p:nvPr/>
        </p:nvCxnSpPr>
        <p:spPr>
          <a:xfrm>
            <a:off x="4688856" y="2585169"/>
            <a:ext cx="914400"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E74869A-C7B3-B09F-F05E-45A34ABCF661}"/>
              </a:ext>
            </a:extLst>
          </p:cNvPr>
          <p:cNvSpPr txBox="1"/>
          <p:nvPr/>
        </p:nvSpPr>
        <p:spPr>
          <a:xfrm>
            <a:off x="3057336" y="1452674"/>
            <a:ext cx="1361020" cy="461665"/>
          </a:xfrm>
          <a:prstGeom prst="rect">
            <a:avLst/>
          </a:prstGeom>
          <a:noFill/>
        </p:spPr>
        <p:txBody>
          <a:bodyPr wrap="square" rtlCol="0">
            <a:spAutoFit/>
          </a:bodyPr>
          <a:lstStyle/>
          <a:p>
            <a:pPr algn="ctr"/>
            <a:r>
              <a:rPr lang="en-US" sz="2400" b="1" dirty="0">
                <a:solidFill>
                  <a:srgbClr val="C00000"/>
                </a:solidFill>
              </a:rPr>
              <a:t>== 0 ?</a:t>
            </a:r>
          </a:p>
        </p:txBody>
      </p:sp>
      <p:sp>
        <p:nvSpPr>
          <p:cNvPr id="16" name="Rectangle 15">
            <a:extLst>
              <a:ext uri="{FF2B5EF4-FFF2-40B4-BE49-F238E27FC236}">
                <a16:creationId xmlns:a16="http://schemas.microsoft.com/office/drawing/2014/main" id="{E325EDB4-8132-FCCB-9F46-163D58977822}"/>
              </a:ext>
            </a:extLst>
          </p:cNvPr>
          <p:cNvSpPr/>
          <p:nvPr/>
        </p:nvSpPr>
        <p:spPr>
          <a:xfrm>
            <a:off x="5746751" y="2102395"/>
            <a:ext cx="971550" cy="98179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DCDC4-3567-E751-D91D-C9487803904E}"/>
              </a:ext>
            </a:extLst>
          </p:cNvPr>
          <p:cNvSpPr/>
          <p:nvPr/>
        </p:nvSpPr>
        <p:spPr>
          <a:xfrm>
            <a:off x="5746750" y="2083315"/>
            <a:ext cx="293827" cy="98179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8" name="Right Arrow 17">
            <a:extLst>
              <a:ext uri="{FF2B5EF4-FFF2-40B4-BE49-F238E27FC236}">
                <a16:creationId xmlns:a16="http://schemas.microsoft.com/office/drawing/2014/main" id="{E5D671B4-1B7F-A40D-C20B-8363366F310A}"/>
              </a:ext>
            </a:extLst>
          </p:cNvPr>
          <p:cNvSpPr/>
          <p:nvPr/>
        </p:nvSpPr>
        <p:spPr>
          <a:xfrm>
            <a:off x="6929351" y="2319111"/>
            <a:ext cx="884777" cy="475433"/>
          </a:xfrm>
          <a:prstGeom prst="rightArrow">
            <a:avLst/>
          </a:prstGeom>
          <a:solidFill>
            <a:srgbClr val="EBA3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9AD941C-D5F5-166F-05FA-3AFEF899E01B}"/>
              </a:ext>
            </a:extLst>
          </p:cNvPr>
          <p:cNvSpPr/>
          <p:nvPr/>
        </p:nvSpPr>
        <p:spPr>
          <a:xfrm>
            <a:off x="7898073" y="2331782"/>
            <a:ext cx="1048370" cy="50292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MAC</a:t>
            </a:r>
          </a:p>
        </p:txBody>
      </p:sp>
      <p:sp>
        <p:nvSpPr>
          <p:cNvPr id="20" name="Rounded Rectangle 19">
            <a:extLst>
              <a:ext uri="{FF2B5EF4-FFF2-40B4-BE49-F238E27FC236}">
                <a16:creationId xmlns:a16="http://schemas.microsoft.com/office/drawing/2014/main" id="{60BCBF18-BCE9-510E-3BC7-80B3B658A4E8}"/>
              </a:ext>
            </a:extLst>
          </p:cNvPr>
          <p:cNvSpPr/>
          <p:nvPr/>
        </p:nvSpPr>
        <p:spPr>
          <a:xfrm>
            <a:off x="5939117" y="1991853"/>
            <a:ext cx="884777" cy="1202878"/>
          </a:xfrm>
          <a:prstGeom prst="roundRect">
            <a:avLst/>
          </a:prstGeom>
          <a:noFill/>
          <a:ln w="57150">
            <a:solidFill>
              <a:srgbClr val="ECB0A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1" name="Right Brace 20">
            <a:extLst>
              <a:ext uri="{FF2B5EF4-FFF2-40B4-BE49-F238E27FC236}">
                <a16:creationId xmlns:a16="http://schemas.microsoft.com/office/drawing/2014/main" id="{7923702B-9CF3-019E-05DE-D5282FB6F206}"/>
              </a:ext>
            </a:extLst>
          </p:cNvPr>
          <p:cNvSpPr/>
          <p:nvPr/>
        </p:nvSpPr>
        <p:spPr>
          <a:xfrm rot="16200000">
            <a:off x="4184012" y="1752256"/>
            <a:ext cx="161140" cy="397565"/>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Elbow Connector 22">
            <a:extLst>
              <a:ext uri="{FF2B5EF4-FFF2-40B4-BE49-F238E27FC236}">
                <a16:creationId xmlns:a16="http://schemas.microsoft.com/office/drawing/2014/main" id="{93CD04D5-1506-A62D-B8E1-D560557E1CCD}"/>
              </a:ext>
            </a:extLst>
          </p:cNvPr>
          <p:cNvCxnSpPr>
            <a:cxnSpLocks/>
          </p:cNvCxnSpPr>
          <p:nvPr/>
        </p:nvCxnSpPr>
        <p:spPr>
          <a:xfrm>
            <a:off x="4264581" y="1843964"/>
            <a:ext cx="1629083" cy="252603"/>
          </a:xfrm>
          <a:prstGeom prst="bent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A770E91-D636-272C-0B0D-6AB0087A16AB}"/>
              </a:ext>
            </a:extLst>
          </p:cNvPr>
          <p:cNvCxnSpPr>
            <a:cxnSpLocks/>
          </p:cNvCxnSpPr>
          <p:nvPr/>
        </p:nvCxnSpPr>
        <p:spPr>
          <a:xfrm>
            <a:off x="5878176" y="3655788"/>
            <a:ext cx="201989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CF0BC41-6804-BECE-6C4D-BB1843235947}"/>
              </a:ext>
            </a:extLst>
          </p:cNvPr>
          <p:cNvCxnSpPr>
            <a:cxnSpLocks/>
          </p:cNvCxnSpPr>
          <p:nvPr/>
        </p:nvCxnSpPr>
        <p:spPr>
          <a:xfrm>
            <a:off x="8422258" y="2834702"/>
            <a:ext cx="0" cy="5857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5A83C78-13B2-CDBA-A233-3649FB184F4B}"/>
              </a:ext>
            </a:extLst>
          </p:cNvPr>
          <p:cNvSpPr txBox="1"/>
          <p:nvPr/>
        </p:nvSpPr>
        <p:spPr>
          <a:xfrm>
            <a:off x="8010125" y="3395998"/>
            <a:ext cx="824265" cy="461665"/>
          </a:xfrm>
          <a:prstGeom prst="rect">
            <a:avLst/>
          </a:prstGeom>
          <a:noFill/>
        </p:spPr>
        <p:txBody>
          <a:bodyPr wrap="square" rtlCol="0">
            <a:spAutoFit/>
          </a:bodyPr>
          <a:lstStyle/>
          <a:p>
            <a:r>
              <a:rPr lang="en-US" sz="2400" b="1" dirty="0"/>
              <a:t>== ?</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78DB203-AA3D-3A23-B49A-DFE1BA27552D}"/>
                  </a:ext>
                </a:extLst>
              </p:cNvPr>
              <p:cNvSpPr txBox="1"/>
              <p:nvPr/>
            </p:nvSpPr>
            <p:spPr>
              <a:xfrm>
                <a:off x="7161775" y="4376118"/>
                <a:ext cx="2682036" cy="49763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𝑒𝑠𝑐𝑎𝑝𝑒</m:t>
                          </m:r>
                        </m:sub>
                      </m:sSub>
                      <m:r>
                        <a:rPr lang="en-US" sz="2400" b="0" i="1" smtClean="0">
                          <a:latin typeface="Cambria Math" panose="02040503050406030204" pitchFamily="18" charset="0"/>
                        </a:rPr>
                        <m:t>=</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−96</m:t>
                          </m:r>
                        </m:sup>
                      </m:sSup>
                    </m:oMath>
                  </m:oMathPara>
                </a14:m>
                <a:endParaRPr lang="en-US" sz="2400" i="1" dirty="0"/>
              </a:p>
            </p:txBody>
          </p:sp>
        </mc:Choice>
        <mc:Fallback xmlns="">
          <p:sp>
            <p:nvSpPr>
              <p:cNvPr id="36" name="TextBox 35">
                <a:extLst>
                  <a:ext uri="{FF2B5EF4-FFF2-40B4-BE49-F238E27FC236}">
                    <a16:creationId xmlns:a16="http://schemas.microsoft.com/office/drawing/2014/main" id="{A78DB203-AA3D-3A23-B49A-DFE1BA27552D}"/>
                  </a:ext>
                </a:extLst>
              </p:cNvPr>
              <p:cNvSpPr txBox="1">
                <a:spLocks noRot="1" noChangeAspect="1" noMove="1" noResize="1" noEditPoints="1" noAdjustHandles="1" noChangeArrowheads="1" noChangeShapeType="1" noTextEdit="1"/>
              </p:cNvSpPr>
              <p:nvPr/>
            </p:nvSpPr>
            <p:spPr>
              <a:xfrm>
                <a:off x="7161775" y="4376118"/>
                <a:ext cx="2682036" cy="497637"/>
              </a:xfrm>
              <a:prstGeom prst="rect">
                <a:avLst/>
              </a:prstGeom>
              <a:blipFill>
                <a:blip r:embed="rId3"/>
                <a:stretch>
                  <a:fillRect b="-5000"/>
                </a:stretch>
              </a:blipFill>
            </p:spPr>
            <p:txBody>
              <a:bodyPr/>
              <a:lstStyle/>
              <a:p>
                <a:r>
                  <a:rPr lang="en-US">
                    <a:noFill/>
                  </a:rPr>
                  <a:t> </a:t>
                </a:r>
              </a:p>
            </p:txBody>
          </p:sp>
        </mc:Fallback>
      </mc:AlternateContent>
      <p:cxnSp>
        <p:nvCxnSpPr>
          <p:cNvPr id="41" name="Elbow Connector 40">
            <a:extLst>
              <a:ext uri="{FF2B5EF4-FFF2-40B4-BE49-F238E27FC236}">
                <a16:creationId xmlns:a16="http://schemas.microsoft.com/office/drawing/2014/main" id="{C9EC4A81-3769-C603-C450-06DFAB0669F8}"/>
              </a:ext>
            </a:extLst>
          </p:cNvPr>
          <p:cNvCxnSpPr>
            <a:cxnSpLocks/>
            <a:stCxn id="12" idx="2"/>
          </p:cNvCxnSpPr>
          <p:nvPr/>
        </p:nvCxnSpPr>
        <p:spPr>
          <a:xfrm rot="16200000" flipH="1">
            <a:off x="3702896" y="3229682"/>
            <a:ext cx="1004798" cy="934896"/>
          </a:xfrm>
          <a:prstGeom prst="bentConnector3">
            <a:avLst>
              <a:gd name="adj1" fmla="val 4736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C2275738-FE55-2BF9-2902-7354CDA781E6}"/>
              </a:ext>
            </a:extLst>
          </p:cNvPr>
          <p:cNvCxnSpPr>
            <a:cxnSpLocks/>
          </p:cNvCxnSpPr>
          <p:nvPr/>
        </p:nvCxnSpPr>
        <p:spPr>
          <a:xfrm rot="5400000">
            <a:off x="4903295" y="3216975"/>
            <a:ext cx="1079752" cy="900992"/>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268F8FF-F08D-09DD-D69F-85F4FFAE5668}"/>
              </a:ext>
            </a:extLst>
          </p:cNvPr>
          <p:cNvSpPr txBox="1"/>
          <p:nvPr/>
        </p:nvSpPr>
        <p:spPr>
          <a:xfrm>
            <a:off x="4463365" y="4163272"/>
            <a:ext cx="824265" cy="461665"/>
          </a:xfrm>
          <a:prstGeom prst="rect">
            <a:avLst/>
          </a:prstGeom>
          <a:noFill/>
        </p:spPr>
        <p:txBody>
          <a:bodyPr wrap="square" rtlCol="0">
            <a:spAutoFit/>
          </a:bodyPr>
          <a:lstStyle/>
          <a:p>
            <a:r>
              <a:rPr lang="en-US" sz="2400" b="1" dirty="0"/>
              <a:t>== ?</a:t>
            </a:r>
          </a:p>
        </p:txBody>
      </p:sp>
      <p:graphicFrame>
        <p:nvGraphicFramePr>
          <p:cNvPr id="56" name="Table 56">
            <a:extLst>
              <a:ext uri="{FF2B5EF4-FFF2-40B4-BE49-F238E27FC236}">
                <a16:creationId xmlns:a16="http://schemas.microsoft.com/office/drawing/2014/main" id="{48F53973-DC84-BE9D-AE7A-5EBEFEBFB496}"/>
              </a:ext>
            </a:extLst>
          </p:cNvPr>
          <p:cNvGraphicFramePr>
            <a:graphicFrameLocks noGrp="1"/>
          </p:cNvGraphicFramePr>
          <p:nvPr>
            <p:extLst>
              <p:ext uri="{D42A27DB-BD31-4B8C-83A1-F6EECF244321}">
                <p14:modId xmlns:p14="http://schemas.microsoft.com/office/powerpoint/2010/main" val="744767946"/>
              </p:ext>
            </p:extLst>
          </p:nvPr>
        </p:nvGraphicFramePr>
        <p:xfrm>
          <a:off x="2847873" y="3908119"/>
          <a:ext cx="1460014" cy="1463040"/>
        </p:xfrm>
        <a:graphic>
          <a:graphicData uri="http://schemas.openxmlformats.org/drawingml/2006/table">
            <a:tbl>
              <a:tblPr firstRow="1" bandRow="1">
                <a:tableStyleId>{5940675A-B579-460E-94D1-54222C63F5DA}</a:tableStyleId>
              </a:tblPr>
              <a:tblGrid>
                <a:gridCol w="1460014">
                  <a:extLst>
                    <a:ext uri="{9D8B030D-6E8A-4147-A177-3AD203B41FA5}">
                      <a16:colId xmlns:a16="http://schemas.microsoft.com/office/drawing/2014/main" val="3806958806"/>
                    </a:ext>
                  </a:extLst>
                </a:gridCol>
              </a:tblGrid>
              <a:tr h="269938">
                <a:tc>
                  <a:txBody>
                    <a:bodyPr/>
                    <a:lstStyle/>
                    <a:p>
                      <a:endParaRPr lang="en-US"/>
                    </a:p>
                  </a:txBody>
                  <a:tcPr/>
                </a:tc>
                <a:extLst>
                  <a:ext uri="{0D108BD9-81ED-4DB2-BD59-A6C34878D82A}">
                    <a16:rowId xmlns:a16="http://schemas.microsoft.com/office/drawing/2014/main" val="236197820"/>
                  </a:ext>
                </a:extLst>
              </a:tr>
              <a:tr h="269938">
                <a:tc>
                  <a:txBody>
                    <a:bodyPr/>
                    <a:lstStyle/>
                    <a:p>
                      <a:endParaRPr lang="en-US" dirty="0"/>
                    </a:p>
                  </a:txBody>
                  <a:tcPr/>
                </a:tc>
                <a:extLst>
                  <a:ext uri="{0D108BD9-81ED-4DB2-BD59-A6C34878D82A}">
                    <a16:rowId xmlns:a16="http://schemas.microsoft.com/office/drawing/2014/main" val="2182839470"/>
                  </a:ext>
                </a:extLst>
              </a:tr>
              <a:tr h="269938">
                <a:tc>
                  <a:txBody>
                    <a:bodyPr/>
                    <a:lstStyle/>
                    <a:p>
                      <a:endParaRPr lang="en-US"/>
                    </a:p>
                  </a:txBody>
                  <a:tcPr/>
                </a:tc>
                <a:extLst>
                  <a:ext uri="{0D108BD9-81ED-4DB2-BD59-A6C34878D82A}">
                    <a16:rowId xmlns:a16="http://schemas.microsoft.com/office/drawing/2014/main" val="2254568009"/>
                  </a:ext>
                </a:extLst>
              </a:tr>
              <a:tr h="269938">
                <a:tc>
                  <a:txBody>
                    <a:bodyPr/>
                    <a:lstStyle/>
                    <a:p>
                      <a:endParaRPr lang="en-US" dirty="0"/>
                    </a:p>
                  </a:txBody>
                  <a:tcPr/>
                </a:tc>
                <a:extLst>
                  <a:ext uri="{0D108BD9-81ED-4DB2-BD59-A6C34878D82A}">
                    <a16:rowId xmlns:a16="http://schemas.microsoft.com/office/drawing/2014/main" val="2511758618"/>
                  </a:ext>
                </a:extLst>
              </a:tr>
            </a:tbl>
          </a:graphicData>
        </a:graphic>
      </p:graphicFrame>
      <p:sp>
        <p:nvSpPr>
          <p:cNvPr id="57" name="Rectangle 56">
            <a:extLst>
              <a:ext uri="{FF2B5EF4-FFF2-40B4-BE49-F238E27FC236}">
                <a16:creationId xmlns:a16="http://schemas.microsoft.com/office/drawing/2014/main" id="{DFD4C667-1953-93DA-3103-BE134527AEAE}"/>
              </a:ext>
            </a:extLst>
          </p:cNvPr>
          <p:cNvSpPr/>
          <p:nvPr/>
        </p:nvSpPr>
        <p:spPr>
          <a:xfrm>
            <a:off x="2847873" y="3908119"/>
            <a:ext cx="1460014" cy="370922"/>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Line address</a:t>
            </a:r>
          </a:p>
        </p:txBody>
      </p:sp>
      <p:sp>
        <p:nvSpPr>
          <p:cNvPr id="58" name="TextBox 57">
            <a:extLst>
              <a:ext uri="{FF2B5EF4-FFF2-40B4-BE49-F238E27FC236}">
                <a16:creationId xmlns:a16="http://schemas.microsoft.com/office/drawing/2014/main" id="{DDCDFE8E-6E4F-F6CE-F539-CC82A9490D13}"/>
              </a:ext>
            </a:extLst>
          </p:cNvPr>
          <p:cNvSpPr txBox="1"/>
          <p:nvPr/>
        </p:nvSpPr>
        <p:spPr>
          <a:xfrm>
            <a:off x="2140884" y="5493528"/>
            <a:ext cx="2865853" cy="369332"/>
          </a:xfrm>
          <a:prstGeom prst="rect">
            <a:avLst/>
          </a:prstGeom>
          <a:noFill/>
        </p:spPr>
        <p:txBody>
          <a:bodyPr wrap="square" rtlCol="0">
            <a:spAutoFit/>
          </a:bodyPr>
          <a:lstStyle/>
          <a:p>
            <a:pPr algn="ctr"/>
            <a:r>
              <a:rPr lang="en-US" dirty="0"/>
              <a:t>Collision Tracking Buffer</a:t>
            </a:r>
          </a:p>
        </p:txBody>
      </p:sp>
      <p:sp>
        <p:nvSpPr>
          <p:cNvPr id="59" name="TextBox 58">
            <a:extLst>
              <a:ext uri="{FF2B5EF4-FFF2-40B4-BE49-F238E27FC236}">
                <a16:creationId xmlns:a16="http://schemas.microsoft.com/office/drawing/2014/main" id="{3D4BF085-1BDA-9500-5295-5A022946F8F2}"/>
              </a:ext>
            </a:extLst>
          </p:cNvPr>
          <p:cNvSpPr txBox="1"/>
          <p:nvPr/>
        </p:nvSpPr>
        <p:spPr>
          <a:xfrm>
            <a:off x="4552645" y="1267990"/>
            <a:ext cx="2682036" cy="400110"/>
          </a:xfrm>
          <a:prstGeom prst="rect">
            <a:avLst/>
          </a:prstGeom>
          <a:noFill/>
        </p:spPr>
        <p:txBody>
          <a:bodyPr wrap="square" rtlCol="0">
            <a:spAutoFit/>
          </a:bodyPr>
          <a:lstStyle/>
          <a:p>
            <a:pPr algn="ctr"/>
            <a:r>
              <a:rPr lang="en-US" sz="2000" i="1" dirty="0"/>
              <a:t>32-Byte secret key</a:t>
            </a:r>
          </a:p>
        </p:txBody>
      </p:sp>
      <p:sp>
        <p:nvSpPr>
          <p:cNvPr id="61" name="TextBox 60">
            <a:extLst>
              <a:ext uri="{FF2B5EF4-FFF2-40B4-BE49-F238E27FC236}">
                <a16:creationId xmlns:a16="http://schemas.microsoft.com/office/drawing/2014/main" id="{40C6CCEC-2667-25EB-29A5-98A1B703B6B6}"/>
              </a:ext>
            </a:extLst>
          </p:cNvPr>
          <p:cNvSpPr txBox="1"/>
          <p:nvPr/>
        </p:nvSpPr>
        <p:spPr>
          <a:xfrm>
            <a:off x="2746014" y="5793199"/>
            <a:ext cx="1460014" cy="400110"/>
          </a:xfrm>
          <a:prstGeom prst="rect">
            <a:avLst/>
          </a:prstGeom>
          <a:noFill/>
        </p:spPr>
        <p:txBody>
          <a:bodyPr wrap="square" rtlCol="0">
            <a:spAutoFit/>
          </a:bodyPr>
          <a:lstStyle/>
          <a:p>
            <a:pPr algn="ctr"/>
            <a:r>
              <a:rPr lang="en-US" sz="2000" i="1" dirty="0"/>
              <a:t>20-Bytes</a:t>
            </a:r>
          </a:p>
        </p:txBody>
      </p:sp>
      <p:sp>
        <p:nvSpPr>
          <p:cNvPr id="62" name="Rectangle 61">
            <a:extLst>
              <a:ext uri="{FF2B5EF4-FFF2-40B4-BE49-F238E27FC236}">
                <a16:creationId xmlns:a16="http://schemas.microsoft.com/office/drawing/2014/main" id="{DF9DC26A-A717-32EB-12CD-73BEA0590291}"/>
              </a:ext>
            </a:extLst>
          </p:cNvPr>
          <p:cNvSpPr/>
          <p:nvPr/>
        </p:nvSpPr>
        <p:spPr>
          <a:xfrm>
            <a:off x="5035302" y="5286439"/>
            <a:ext cx="2126473" cy="580805"/>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52-Byte SRAM</a:t>
            </a:r>
          </a:p>
        </p:txBody>
      </p:sp>
      <p:cxnSp>
        <p:nvCxnSpPr>
          <p:cNvPr id="4" name="Straight Connector 3">
            <a:extLst>
              <a:ext uri="{FF2B5EF4-FFF2-40B4-BE49-F238E27FC236}">
                <a16:creationId xmlns:a16="http://schemas.microsoft.com/office/drawing/2014/main" id="{1CB9B614-2160-E2CC-AEBA-FF5A2B56FBA2}"/>
              </a:ext>
            </a:extLst>
          </p:cNvPr>
          <p:cNvCxnSpPr/>
          <p:nvPr/>
        </p:nvCxnSpPr>
        <p:spPr>
          <a:xfrm flipH="1">
            <a:off x="5878176" y="3127595"/>
            <a:ext cx="15487" cy="5281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26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dissolve">
                                      <p:cBhvr>
                                        <p:cTn id="19" dur="500"/>
                                        <p:tgtEl>
                                          <p:spTgt spid="5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par>
                                <p:cTn id="28" presetID="9"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dissolve">
                                      <p:cBhvr>
                                        <p:cTn id="30" dur="500"/>
                                        <p:tgtEl>
                                          <p:spTgt spid="2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par>
                                <p:cTn id="40" presetID="9"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ssolve">
                                      <p:cBhvr>
                                        <p:cTn id="42" dur="500"/>
                                        <p:tgtEl>
                                          <p:spTgt spid="29"/>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dissolv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dissolv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dissolve">
                                      <p:cBhvr>
                                        <p:cTn id="55" dur="500"/>
                                        <p:tgtEl>
                                          <p:spTgt spid="42"/>
                                        </p:tgtEl>
                                      </p:cBhvr>
                                    </p:animEffect>
                                  </p:childTnLst>
                                </p:cTn>
                              </p:par>
                              <p:par>
                                <p:cTn id="56" presetID="9"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dissolve">
                                      <p:cBhvr>
                                        <p:cTn id="58" dur="500"/>
                                        <p:tgtEl>
                                          <p:spTgt spid="41"/>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dissolve">
                                      <p:cBhvr>
                                        <p:cTn id="61" dur="500"/>
                                        <p:tgtEl>
                                          <p:spTgt spid="55"/>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dissolve">
                                      <p:cBhvr>
                                        <p:cTn id="66" dur="500"/>
                                        <p:tgtEl>
                                          <p:spTgt spid="57"/>
                                        </p:tgtEl>
                                      </p:cBhvr>
                                    </p:animEffect>
                                  </p:childTnLst>
                                </p:cTn>
                              </p:par>
                              <p:par>
                                <p:cTn id="67" presetID="9" presetClass="entr" presetSubtype="0"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dissolve">
                                      <p:cBhvr>
                                        <p:cTn id="69" dur="500"/>
                                        <p:tgtEl>
                                          <p:spTgt spid="56"/>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dissolve">
                                      <p:cBhvr>
                                        <p:cTn id="72" dur="500"/>
                                        <p:tgtEl>
                                          <p:spTgt spid="58"/>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dissolve">
                                      <p:cBhvr>
                                        <p:cTn id="75" dur="500"/>
                                        <p:tgtEl>
                                          <p:spTgt spid="61"/>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dissolve">
                                      <p:cBhvr>
                                        <p:cTn id="80" dur="500"/>
                                        <p:tgtEl>
                                          <p:spTgt spid="62"/>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dissolve">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P spid="19" grpId="0" animBg="1"/>
      <p:bldP spid="20" grpId="0" animBg="1"/>
      <p:bldP spid="21" grpId="0" animBg="1"/>
      <p:bldP spid="30" grpId="0"/>
      <p:bldP spid="36" grpId="0"/>
      <p:bldP spid="55" grpId="0"/>
      <p:bldP spid="57" grpId="0" animBg="1"/>
      <p:bldP spid="58" grpId="0"/>
      <p:bldP spid="59" grpId="0"/>
      <p:bldP spid="61" grpId="0"/>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4A9681-F738-06FA-6D9D-2477F8C5EE83}"/>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t>Pt-guard in presence of bit-flips</a:t>
            </a:r>
          </a:p>
        </p:txBody>
      </p:sp>
      <p:sp>
        <p:nvSpPr>
          <p:cNvPr id="8" name="TextBox 7">
            <a:extLst>
              <a:ext uri="{FF2B5EF4-FFF2-40B4-BE49-F238E27FC236}">
                <a16:creationId xmlns:a16="http://schemas.microsoft.com/office/drawing/2014/main" id="{2E375439-A881-3BD8-DF57-62F24578EC0F}"/>
              </a:ext>
            </a:extLst>
          </p:cNvPr>
          <p:cNvSpPr txBox="1"/>
          <p:nvPr/>
        </p:nvSpPr>
        <p:spPr>
          <a:xfrm>
            <a:off x="-1" y="6213247"/>
            <a:ext cx="12192001" cy="461665"/>
          </a:xfrm>
          <a:prstGeom prst="rect">
            <a:avLst/>
          </a:prstGeom>
          <a:solidFill>
            <a:srgbClr val="002060"/>
          </a:solidFill>
          <a:ln w="28575">
            <a:noFill/>
          </a:ln>
        </p:spPr>
        <p:txBody>
          <a:bodyPr wrap="square">
            <a:spAutoFit/>
          </a:bodyPr>
          <a:lstStyle/>
          <a:p>
            <a:pPr algn="ctr"/>
            <a:r>
              <a:rPr lang="en-US" sz="2400" b="1" dirty="0">
                <a:solidFill>
                  <a:schemeClr val="bg1"/>
                </a:solidFill>
              </a:rPr>
              <a:t>PT-Guard protects page tables without affecting security of other data against </a:t>
            </a:r>
            <a:r>
              <a:rPr lang="en-US" sz="2400" b="1" dirty="0" err="1">
                <a:solidFill>
                  <a:schemeClr val="bg1"/>
                </a:solidFill>
              </a:rPr>
              <a:t>Rowhammer</a:t>
            </a:r>
            <a:endParaRPr lang="en-US" sz="2400" b="1" baseline="-25000" dirty="0">
              <a:solidFill>
                <a:schemeClr val="bg1"/>
              </a:solidFill>
            </a:endParaRPr>
          </a:p>
        </p:txBody>
      </p:sp>
      <p:sp>
        <p:nvSpPr>
          <p:cNvPr id="9" name="Rectangle 8">
            <a:extLst>
              <a:ext uri="{FF2B5EF4-FFF2-40B4-BE49-F238E27FC236}">
                <a16:creationId xmlns:a16="http://schemas.microsoft.com/office/drawing/2014/main" id="{959B1647-8EBB-04C4-178B-C50A46B91774}"/>
              </a:ext>
            </a:extLst>
          </p:cNvPr>
          <p:cNvSpPr/>
          <p:nvPr/>
        </p:nvSpPr>
        <p:spPr>
          <a:xfrm>
            <a:off x="2736173" y="2642324"/>
            <a:ext cx="2057115" cy="193610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4587FE8-F835-6E3A-7CD8-D03007D5323B}"/>
              </a:ext>
            </a:extLst>
          </p:cNvPr>
          <p:cNvSpPr txBox="1"/>
          <p:nvPr/>
        </p:nvSpPr>
        <p:spPr>
          <a:xfrm>
            <a:off x="2650122" y="4205075"/>
            <a:ext cx="2260322" cy="369332"/>
          </a:xfrm>
          <a:prstGeom prst="rect">
            <a:avLst/>
          </a:prstGeom>
          <a:noFill/>
        </p:spPr>
        <p:txBody>
          <a:bodyPr wrap="square" rtlCol="0">
            <a:spAutoFit/>
          </a:bodyPr>
          <a:lstStyle/>
          <a:p>
            <a:pPr algn="ctr"/>
            <a:r>
              <a:rPr lang="en-US" dirty="0"/>
              <a:t>Core</a:t>
            </a:r>
          </a:p>
        </p:txBody>
      </p:sp>
      <p:sp>
        <p:nvSpPr>
          <p:cNvPr id="12" name="Rectangle 11">
            <a:extLst>
              <a:ext uri="{FF2B5EF4-FFF2-40B4-BE49-F238E27FC236}">
                <a16:creationId xmlns:a16="http://schemas.microsoft.com/office/drawing/2014/main" id="{7422FBA2-5C22-7EDA-5ADD-0D677EB76313}"/>
              </a:ext>
            </a:extLst>
          </p:cNvPr>
          <p:cNvSpPr/>
          <p:nvPr/>
        </p:nvSpPr>
        <p:spPr>
          <a:xfrm>
            <a:off x="8069393" y="2633430"/>
            <a:ext cx="3071048" cy="1936106"/>
          </a:xfrm>
          <a:prstGeom prst="rect">
            <a:avLst/>
          </a:prstGeom>
          <a:solidFill>
            <a:srgbClr val="ECB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E716902-B248-521F-4772-776F89BD3C14}"/>
              </a:ext>
            </a:extLst>
          </p:cNvPr>
          <p:cNvSpPr txBox="1"/>
          <p:nvPr/>
        </p:nvSpPr>
        <p:spPr>
          <a:xfrm>
            <a:off x="8474756" y="4200204"/>
            <a:ext cx="2260322" cy="369332"/>
          </a:xfrm>
          <a:prstGeom prst="rect">
            <a:avLst/>
          </a:prstGeom>
          <a:noFill/>
        </p:spPr>
        <p:txBody>
          <a:bodyPr wrap="square" rtlCol="0">
            <a:spAutoFit/>
          </a:bodyPr>
          <a:lstStyle/>
          <a:p>
            <a:pPr algn="ctr"/>
            <a:r>
              <a:rPr lang="en-US" dirty="0"/>
              <a:t>Memory Controller</a:t>
            </a:r>
          </a:p>
        </p:txBody>
      </p:sp>
      <p:sp>
        <p:nvSpPr>
          <p:cNvPr id="14" name="Rectangle 13">
            <a:extLst>
              <a:ext uri="{FF2B5EF4-FFF2-40B4-BE49-F238E27FC236}">
                <a16:creationId xmlns:a16="http://schemas.microsoft.com/office/drawing/2014/main" id="{6791D4FB-2E78-17CA-C3A3-C1066DA54C21}"/>
              </a:ext>
            </a:extLst>
          </p:cNvPr>
          <p:cNvSpPr/>
          <p:nvPr/>
        </p:nvSpPr>
        <p:spPr>
          <a:xfrm>
            <a:off x="9582758" y="2780491"/>
            <a:ext cx="1393024" cy="118326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250E8B-96BB-BA03-8405-FDDC3004F404}"/>
              </a:ext>
            </a:extLst>
          </p:cNvPr>
          <p:cNvSpPr/>
          <p:nvPr/>
        </p:nvSpPr>
        <p:spPr>
          <a:xfrm>
            <a:off x="9594435" y="2761327"/>
            <a:ext cx="1381347" cy="33768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PTE</a:t>
            </a:r>
          </a:p>
        </p:txBody>
      </p:sp>
      <p:sp>
        <p:nvSpPr>
          <p:cNvPr id="16" name="TextBox 15">
            <a:extLst>
              <a:ext uri="{FF2B5EF4-FFF2-40B4-BE49-F238E27FC236}">
                <a16:creationId xmlns:a16="http://schemas.microsoft.com/office/drawing/2014/main" id="{DA4A3B33-E6C5-46A9-DAEB-A1CE674EB446}"/>
              </a:ext>
            </a:extLst>
          </p:cNvPr>
          <p:cNvSpPr txBox="1"/>
          <p:nvPr/>
        </p:nvSpPr>
        <p:spPr>
          <a:xfrm rot="5400000">
            <a:off x="10135277" y="3177781"/>
            <a:ext cx="415498" cy="369332"/>
          </a:xfrm>
          <a:prstGeom prst="rect">
            <a:avLst/>
          </a:prstGeom>
          <a:noFill/>
        </p:spPr>
        <p:txBody>
          <a:bodyPr wrap="square" rtlCol="0">
            <a:spAutoFit/>
          </a:bodyPr>
          <a:lstStyle/>
          <a:p>
            <a:r>
              <a:rPr lang="en-US" dirty="0">
                <a:solidFill>
                  <a:schemeClr val="bg1"/>
                </a:solidFill>
              </a:rPr>
              <a:t>…</a:t>
            </a:r>
          </a:p>
        </p:txBody>
      </p:sp>
      <p:sp>
        <p:nvSpPr>
          <p:cNvPr id="17" name="Rectangle 16">
            <a:extLst>
              <a:ext uri="{FF2B5EF4-FFF2-40B4-BE49-F238E27FC236}">
                <a16:creationId xmlns:a16="http://schemas.microsoft.com/office/drawing/2014/main" id="{4452EB09-B1F7-B472-F2A7-0E2685474A9C}"/>
              </a:ext>
            </a:extLst>
          </p:cNvPr>
          <p:cNvSpPr/>
          <p:nvPr/>
        </p:nvSpPr>
        <p:spPr>
          <a:xfrm>
            <a:off x="9582757" y="2759704"/>
            <a:ext cx="242926" cy="33768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8" name="Rectangle 17">
            <a:extLst>
              <a:ext uri="{FF2B5EF4-FFF2-40B4-BE49-F238E27FC236}">
                <a16:creationId xmlns:a16="http://schemas.microsoft.com/office/drawing/2014/main" id="{DBEA49EF-FA4E-8909-41C2-FA15B7553768}"/>
              </a:ext>
            </a:extLst>
          </p:cNvPr>
          <p:cNvSpPr/>
          <p:nvPr/>
        </p:nvSpPr>
        <p:spPr>
          <a:xfrm>
            <a:off x="9594435" y="3627697"/>
            <a:ext cx="1381347" cy="33768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PTE</a:t>
            </a:r>
          </a:p>
        </p:txBody>
      </p:sp>
      <p:sp>
        <p:nvSpPr>
          <p:cNvPr id="19" name="Rectangle 18">
            <a:extLst>
              <a:ext uri="{FF2B5EF4-FFF2-40B4-BE49-F238E27FC236}">
                <a16:creationId xmlns:a16="http://schemas.microsoft.com/office/drawing/2014/main" id="{5C9D4CF4-C266-E548-0782-1B5254C1E0FF}"/>
              </a:ext>
            </a:extLst>
          </p:cNvPr>
          <p:cNvSpPr/>
          <p:nvPr/>
        </p:nvSpPr>
        <p:spPr>
          <a:xfrm>
            <a:off x="9582757" y="3626074"/>
            <a:ext cx="242926" cy="33768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0" name="Rounded Rectangle 19">
            <a:extLst>
              <a:ext uri="{FF2B5EF4-FFF2-40B4-BE49-F238E27FC236}">
                <a16:creationId xmlns:a16="http://schemas.microsoft.com/office/drawing/2014/main" id="{7BDDE69E-9717-0E6D-CDD3-B7989E47BE74}"/>
              </a:ext>
            </a:extLst>
          </p:cNvPr>
          <p:cNvSpPr/>
          <p:nvPr/>
        </p:nvSpPr>
        <p:spPr>
          <a:xfrm>
            <a:off x="8360186" y="2837958"/>
            <a:ext cx="986374" cy="92239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latin typeface="Helvetica" pitchFamily="2" charset="0"/>
              </a:rPr>
              <a:t>PT- Guard</a:t>
            </a:r>
          </a:p>
        </p:txBody>
      </p:sp>
      <p:sp>
        <p:nvSpPr>
          <p:cNvPr id="21" name="Rectangle 20">
            <a:extLst>
              <a:ext uri="{FF2B5EF4-FFF2-40B4-BE49-F238E27FC236}">
                <a16:creationId xmlns:a16="http://schemas.microsoft.com/office/drawing/2014/main" id="{5BCA960D-A583-41D3-BD76-8E9E9751A3BA}"/>
              </a:ext>
            </a:extLst>
          </p:cNvPr>
          <p:cNvSpPr/>
          <p:nvPr/>
        </p:nvSpPr>
        <p:spPr>
          <a:xfrm>
            <a:off x="5446625" y="2642324"/>
            <a:ext cx="2057115" cy="193610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A9222F7-74C3-7ADA-484D-A7119CDCE053}"/>
              </a:ext>
            </a:extLst>
          </p:cNvPr>
          <p:cNvSpPr txBox="1"/>
          <p:nvPr/>
        </p:nvSpPr>
        <p:spPr>
          <a:xfrm>
            <a:off x="5345021" y="4170639"/>
            <a:ext cx="2260322" cy="369332"/>
          </a:xfrm>
          <a:prstGeom prst="rect">
            <a:avLst/>
          </a:prstGeom>
          <a:noFill/>
        </p:spPr>
        <p:txBody>
          <a:bodyPr wrap="square" rtlCol="0">
            <a:spAutoFit/>
          </a:bodyPr>
          <a:lstStyle/>
          <a:p>
            <a:pPr algn="ctr"/>
            <a:r>
              <a:rPr lang="en-US" dirty="0"/>
              <a:t>Cache</a:t>
            </a:r>
          </a:p>
        </p:txBody>
      </p:sp>
      <p:sp>
        <p:nvSpPr>
          <p:cNvPr id="27" name="Right Arrow 26">
            <a:extLst>
              <a:ext uri="{FF2B5EF4-FFF2-40B4-BE49-F238E27FC236}">
                <a16:creationId xmlns:a16="http://schemas.microsoft.com/office/drawing/2014/main" id="{8DB05CEB-D1FC-5600-6B5F-0BC943DE65D9}"/>
              </a:ext>
            </a:extLst>
          </p:cNvPr>
          <p:cNvSpPr/>
          <p:nvPr/>
        </p:nvSpPr>
        <p:spPr>
          <a:xfrm>
            <a:off x="7509059" y="3094966"/>
            <a:ext cx="560331" cy="369333"/>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32D7EE53-9F51-8BC1-08C8-0FA1B9699AE8}"/>
              </a:ext>
            </a:extLst>
          </p:cNvPr>
          <p:cNvSpPr/>
          <p:nvPr/>
        </p:nvSpPr>
        <p:spPr>
          <a:xfrm rot="10800000">
            <a:off x="7490897" y="3661417"/>
            <a:ext cx="560331" cy="369333"/>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78630A60-D715-D3EA-CF46-DF539EEDF27E}"/>
              </a:ext>
            </a:extLst>
          </p:cNvPr>
          <p:cNvSpPr/>
          <p:nvPr/>
        </p:nvSpPr>
        <p:spPr>
          <a:xfrm>
            <a:off x="4862107" y="3108974"/>
            <a:ext cx="560331" cy="369333"/>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643F652B-0FA7-9881-8012-C43CB82D8B21}"/>
              </a:ext>
            </a:extLst>
          </p:cNvPr>
          <p:cNvSpPr/>
          <p:nvPr/>
        </p:nvSpPr>
        <p:spPr>
          <a:xfrm rot="10800000">
            <a:off x="4843945" y="3675425"/>
            <a:ext cx="560331" cy="369333"/>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3CCE4850-CBB0-EA5C-3EF8-2E7D0ADAECBC}"/>
              </a:ext>
            </a:extLst>
          </p:cNvPr>
          <p:cNvPicPr>
            <a:picLocks noChangeAspect="1"/>
          </p:cNvPicPr>
          <p:nvPr/>
        </p:nvPicPr>
        <p:blipFill>
          <a:blip r:embed="rId3">
            <a:duotone>
              <a:schemeClr val="accent5">
                <a:shade val="45000"/>
                <a:satMod val="135000"/>
              </a:schemeClr>
              <a:prstClr val="white"/>
            </a:duotone>
          </a:blip>
          <a:stretch>
            <a:fillRect/>
          </a:stretch>
        </p:blipFill>
        <p:spPr>
          <a:xfrm>
            <a:off x="8573973" y="2035866"/>
            <a:ext cx="558800" cy="495300"/>
          </a:xfrm>
          <a:prstGeom prst="rect">
            <a:avLst/>
          </a:prstGeom>
        </p:spPr>
      </p:pic>
      <p:sp>
        <p:nvSpPr>
          <p:cNvPr id="32" name="Rectangle 31">
            <a:extLst>
              <a:ext uri="{FF2B5EF4-FFF2-40B4-BE49-F238E27FC236}">
                <a16:creationId xmlns:a16="http://schemas.microsoft.com/office/drawing/2014/main" id="{E92CB31B-5E6A-FA95-E3E3-FCCF28421C48}"/>
              </a:ext>
            </a:extLst>
          </p:cNvPr>
          <p:cNvSpPr/>
          <p:nvPr/>
        </p:nvSpPr>
        <p:spPr>
          <a:xfrm>
            <a:off x="5782880" y="2790533"/>
            <a:ext cx="1381347" cy="1143827"/>
          </a:xfrm>
          <a:prstGeom prst="rect">
            <a:avLst/>
          </a:prstGeom>
          <a:solidFill>
            <a:schemeClr val="tx1">
              <a:lumMod val="75000"/>
              <a:lumOff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 data</a:t>
            </a:r>
          </a:p>
        </p:txBody>
      </p:sp>
      <p:pic>
        <p:nvPicPr>
          <p:cNvPr id="33" name="Picture 32">
            <a:extLst>
              <a:ext uri="{FF2B5EF4-FFF2-40B4-BE49-F238E27FC236}">
                <a16:creationId xmlns:a16="http://schemas.microsoft.com/office/drawing/2014/main" id="{E8225329-C1E7-7F2D-CD1D-CDCAF1F82A0A}"/>
              </a:ext>
            </a:extLst>
          </p:cNvPr>
          <p:cNvPicPr>
            <a:picLocks noChangeAspect="1"/>
          </p:cNvPicPr>
          <p:nvPr/>
        </p:nvPicPr>
        <p:blipFill>
          <a:blip r:embed="rId3">
            <a:duotone>
              <a:schemeClr val="accent5">
                <a:shade val="45000"/>
                <a:satMod val="135000"/>
              </a:schemeClr>
              <a:prstClr val="white"/>
            </a:duotone>
          </a:blip>
          <a:stretch>
            <a:fillRect/>
          </a:stretch>
        </p:blipFill>
        <p:spPr>
          <a:xfrm>
            <a:off x="7676340" y="3982188"/>
            <a:ext cx="322056" cy="285459"/>
          </a:xfrm>
          <a:prstGeom prst="rect">
            <a:avLst/>
          </a:prstGeom>
        </p:spPr>
      </p:pic>
      <p:pic>
        <p:nvPicPr>
          <p:cNvPr id="34" name="Picture 33">
            <a:extLst>
              <a:ext uri="{FF2B5EF4-FFF2-40B4-BE49-F238E27FC236}">
                <a16:creationId xmlns:a16="http://schemas.microsoft.com/office/drawing/2014/main" id="{5374681E-AA96-DEB9-5414-8892A8C04C0B}"/>
              </a:ext>
            </a:extLst>
          </p:cNvPr>
          <p:cNvPicPr>
            <a:picLocks noChangeAspect="1"/>
          </p:cNvPicPr>
          <p:nvPr/>
        </p:nvPicPr>
        <p:blipFill>
          <a:blip r:embed="rId3">
            <a:duotone>
              <a:schemeClr val="accent5">
                <a:shade val="45000"/>
                <a:satMod val="135000"/>
              </a:schemeClr>
              <a:prstClr val="white"/>
            </a:duotone>
          </a:blip>
          <a:stretch>
            <a:fillRect/>
          </a:stretch>
        </p:blipFill>
        <p:spPr>
          <a:xfrm>
            <a:off x="5007991" y="3982188"/>
            <a:ext cx="322056" cy="285459"/>
          </a:xfrm>
          <a:prstGeom prst="rect">
            <a:avLst/>
          </a:prstGeom>
        </p:spPr>
      </p:pic>
      <p:cxnSp>
        <p:nvCxnSpPr>
          <p:cNvPr id="36" name="Straight Connector 35">
            <a:extLst>
              <a:ext uri="{FF2B5EF4-FFF2-40B4-BE49-F238E27FC236}">
                <a16:creationId xmlns:a16="http://schemas.microsoft.com/office/drawing/2014/main" id="{8DAE0BB4-2505-36C4-2A82-E5062D951322}"/>
              </a:ext>
            </a:extLst>
          </p:cNvPr>
          <p:cNvCxnSpPr/>
          <p:nvPr/>
        </p:nvCxnSpPr>
        <p:spPr>
          <a:xfrm>
            <a:off x="2266122" y="2035866"/>
            <a:ext cx="0" cy="3286539"/>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9B31E99-0FE7-D327-AB10-FC80DA400702}"/>
              </a:ext>
            </a:extLst>
          </p:cNvPr>
          <p:cNvSpPr txBox="1"/>
          <p:nvPr/>
        </p:nvSpPr>
        <p:spPr>
          <a:xfrm>
            <a:off x="797827" y="4937333"/>
            <a:ext cx="1106864" cy="369332"/>
          </a:xfrm>
          <a:prstGeom prst="rect">
            <a:avLst/>
          </a:prstGeom>
          <a:noFill/>
        </p:spPr>
        <p:txBody>
          <a:bodyPr wrap="square" rtlCol="0">
            <a:spAutoFit/>
          </a:bodyPr>
          <a:lstStyle/>
          <a:p>
            <a:pPr algn="ctr"/>
            <a:r>
              <a:rPr lang="en-US" dirty="0"/>
              <a:t>OS</a:t>
            </a:r>
          </a:p>
        </p:txBody>
      </p:sp>
      <p:pic>
        <p:nvPicPr>
          <p:cNvPr id="38" name="Picture 37">
            <a:extLst>
              <a:ext uri="{FF2B5EF4-FFF2-40B4-BE49-F238E27FC236}">
                <a16:creationId xmlns:a16="http://schemas.microsoft.com/office/drawing/2014/main" id="{DED8B9F5-D06B-7BE3-2A12-F2BFEBE37605}"/>
              </a:ext>
            </a:extLst>
          </p:cNvPr>
          <p:cNvPicPr>
            <a:picLocks noChangeAspect="1"/>
          </p:cNvPicPr>
          <p:nvPr/>
        </p:nvPicPr>
        <p:blipFill>
          <a:blip r:embed="rId3">
            <a:duotone>
              <a:schemeClr val="accent5">
                <a:shade val="45000"/>
                <a:satMod val="135000"/>
              </a:schemeClr>
              <a:prstClr val="white"/>
            </a:duotone>
          </a:blip>
          <a:stretch>
            <a:fillRect/>
          </a:stretch>
        </p:blipFill>
        <p:spPr>
          <a:xfrm>
            <a:off x="599720" y="3314436"/>
            <a:ext cx="322056" cy="285459"/>
          </a:xfrm>
          <a:prstGeom prst="rect">
            <a:avLst/>
          </a:prstGeom>
        </p:spPr>
      </p:pic>
      <p:sp>
        <p:nvSpPr>
          <p:cNvPr id="39" name="TextBox 38">
            <a:extLst>
              <a:ext uri="{FF2B5EF4-FFF2-40B4-BE49-F238E27FC236}">
                <a16:creationId xmlns:a16="http://schemas.microsoft.com/office/drawing/2014/main" id="{F389936C-D44E-C895-DC6A-4966038554FE}"/>
              </a:ext>
            </a:extLst>
          </p:cNvPr>
          <p:cNvSpPr txBox="1"/>
          <p:nvPr/>
        </p:nvSpPr>
        <p:spPr>
          <a:xfrm>
            <a:off x="924233" y="3289408"/>
            <a:ext cx="1106864" cy="369332"/>
          </a:xfrm>
          <a:prstGeom prst="rect">
            <a:avLst/>
          </a:prstGeom>
          <a:noFill/>
        </p:spPr>
        <p:txBody>
          <a:bodyPr wrap="square" rtlCol="0">
            <a:spAutoFit/>
          </a:bodyPr>
          <a:lstStyle/>
          <a:p>
            <a:pPr algn="ctr"/>
            <a:r>
              <a:rPr lang="en-US" i="1" dirty="0"/>
              <a:t>Exception</a:t>
            </a:r>
          </a:p>
        </p:txBody>
      </p:sp>
      <p:pic>
        <p:nvPicPr>
          <p:cNvPr id="40" name="Picture 39">
            <a:extLst>
              <a:ext uri="{FF2B5EF4-FFF2-40B4-BE49-F238E27FC236}">
                <a16:creationId xmlns:a16="http://schemas.microsoft.com/office/drawing/2014/main" id="{D8D020CF-4BB7-4A9A-2E34-C2054AFA0049}"/>
              </a:ext>
            </a:extLst>
          </p:cNvPr>
          <p:cNvPicPr>
            <a:picLocks noChangeAspect="1"/>
          </p:cNvPicPr>
          <p:nvPr/>
        </p:nvPicPr>
        <p:blipFill>
          <a:blip r:embed="rId4"/>
          <a:stretch>
            <a:fillRect/>
          </a:stretch>
        </p:blipFill>
        <p:spPr>
          <a:xfrm>
            <a:off x="10677112" y="2801544"/>
            <a:ext cx="254000" cy="254000"/>
          </a:xfrm>
          <a:prstGeom prst="rect">
            <a:avLst/>
          </a:prstGeom>
        </p:spPr>
      </p:pic>
      <p:sp>
        <p:nvSpPr>
          <p:cNvPr id="41" name="Rectangle 40">
            <a:extLst>
              <a:ext uri="{FF2B5EF4-FFF2-40B4-BE49-F238E27FC236}">
                <a16:creationId xmlns:a16="http://schemas.microsoft.com/office/drawing/2014/main" id="{F4317C2C-160A-D13C-AE7D-3DBE1751C4D1}"/>
              </a:ext>
            </a:extLst>
          </p:cNvPr>
          <p:cNvSpPr/>
          <p:nvPr/>
        </p:nvSpPr>
        <p:spPr>
          <a:xfrm>
            <a:off x="5758693" y="2790067"/>
            <a:ext cx="1405534" cy="1143827"/>
          </a:xfrm>
          <a:prstGeom prst="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line</a:t>
            </a:r>
          </a:p>
        </p:txBody>
      </p:sp>
      <p:pic>
        <p:nvPicPr>
          <p:cNvPr id="42" name="Picture 41">
            <a:extLst>
              <a:ext uri="{FF2B5EF4-FFF2-40B4-BE49-F238E27FC236}">
                <a16:creationId xmlns:a16="http://schemas.microsoft.com/office/drawing/2014/main" id="{CFC7DCF7-B822-15D9-F544-A363D9A094C6}"/>
              </a:ext>
            </a:extLst>
          </p:cNvPr>
          <p:cNvPicPr>
            <a:picLocks noChangeAspect="1"/>
          </p:cNvPicPr>
          <p:nvPr/>
        </p:nvPicPr>
        <p:blipFill>
          <a:blip r:embed="rId4"/>
          <a:stretch>
            <a:fillRect/>
          </a:stretch>
        </p:blipFill>
        <p:spPr>
          <a:xfrm>
            <a:off x="6800112" y="2982019"/>
            <a:ext cx="258447" cy="254000"/>
          </a:xfrm>
          <a:prstGeom prst="rect">
            <a:avLst/>
          </a:prstGeom>
        </p:spPr>
      </p:pic>
      <p:sp>
        <p:nvSpPr>
          <p:cNvPr id="43" name="Rectangle 42">
            <a:extLst>
              <a:ext uri="{FF2B5EF4-FFF2-40B4-BE49-F238E27FC236}">
                <a16:creationId xmlns:a16="http://schemas.microsoft.com/office/drawing/2014/main" id="{4DB93735-9112-AB93-7539-13252675E867}"/>
              </a:ext>
            </a:extLst>
          </p:cNvPr>
          <p:cNvSpPr/>
          <p:nvPr/>
        </p:nvSpPr>
        <p:spPr>
          <a:xfrm>
            <a:off x="9582754" y="2759704"/>
            <a:ext cx="1381347" cy="1204050"/>
          </a:xfrm>
          <a:prstGeom prst="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line</a:t>
            </a:r>
          </a:p>
        </p:txBody>
      </p:sp>
      <p:pic>
        <p:nvPicPr>
          <p:cNvPr id="44" name="Picture 43">
            <a:extLst>
              <a:ext uri="{FF2B5EF4-FFF2-40B4-BE49-F238E27FC236}">
                <a16:creationId xmlns:a16="http://schemas.microsoft.com/office/drawing/2014/main" id="{B17B8CD4-D4CC-5132-D966-60CE51BB24CC}"/>
              </a:ext>
            </a:extLst>
          </p:cNvPr>
          <p:cNvPicPr>
            <a:picLocks noChangeAspect="1"/>
          </p:cNvPicPr>
          <p:nvPr/>
        </p:nvPicPr>
        <p:blipFill>
          <a:blip r:embed="rId4"/>
          <a:stretch>
            <a:fillRect/>
          </a:stretch>
        </p:blipFill>
        <p:spPr>
          <a:xfrm>
            <a:off x="10688144" y="2857324"/>
            <a:ext cx="254000" cy="254000"/>
          </a:xfrm>
          <a:prstGeom prst="rect">
            <a:avLst/>
          </a:prstGeom>
        </p:spPr>
      </p:pic>
    </p:spTree>
    <p:extLst>
      <p:ext uri="{BB962C8B-B14F-4D97-AF65-F5344CB8AC3E}">
        <p14:creationId xmlns:p14="http://schemas.microsoft.com/office/powerpoint/2010/main" val="68563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ntr" presetSubtype="0" fill="hold"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par>
                                <p:cTn id="11" presetID="9" presetClass="entr" presetSubtype="0" fill="hold" grpId="0" nodeType="withEffect">
                                  <p:stCondLst>
                                    <p:cond delay="1000"/>
                                  </p:stCondLst>
                                  <p:childTnLst>
                                    <p:set>
                                      <p:cBhvr>
                                        <p:cTn id="12" dur="1" fill="hold">
                                          <p:stCondLst>
                                            <p:cond delay="0"/>
                                          </p:stCondLst>
                                        </p:cTn>
                                        <p:tgtEl>
                                          <p:spTgt spid="32"/>
                                        </p:tgtEl>
                                        <p:attrNameLst>
                                          <p:attrName>style.visibility</p:attrName>
                                        </p:attrNameLst>
                                      </p:cBhvr>
                                      <p:to>
                                        <p:strVal val="visible"/>
                                      </p:to>
                                    </p:set>
                                    <p:animEffect transition="in" filter="dissolve">
                                      <p:cBhvr>
                                        <p:cTn id="13" dur="500"/>
                                        <p:tgtEl>
                                          <p:spTgt spid="32"/>
                                        </p:tgtEl>
                                      </p:cBhvr>
                                    </p:animEffect>
                                  </p:childTnLst>
                                </p:cTn>
                              </p:par>
                              <p:par>
                                <p:cTn id="14" presetID="9" presetClass="entr" presetSubtype="0" fill="hold" nodeType="withEffect">
                                  <p:stCondLst>
                                    <p:cond delay="100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par>
                                <p:cTn id="17" presetID="9" presetClass="entr" presetSubtype="0" fill="hold" nodeType="withEffect">
                                  <p:stCondLst>
                                    <p:cond delay="1500"/>
                                  </p:stCondLst>
                                  <p:childTnLst>
                                    <p:set>
                                      <p:cBhvr>
                                        <p:cTn id="18" dur="1" fill="hold">
                                          <p:stCondLst>
                                            <p:cond delay="0"/>
                                          </p:stCondLst>
                                        </p:cTn>
                                        <p:tgtEl>
                                          <p:spTgt spid="38"/>
                                        </p:tgtEl>
                                        <p:attrNameLst>
                                          <p:attrName>style.visibility</p:attrName>
                                        </p:attrNameLst>
                                      </p:cBhvr>
                                      <p:to>
                                        <p:strVal val="visible"/>
                                      </p:to>
                                    </p:set>
                                    <p:animEffect transition="in" filter="dissolve">
                                      <p:cBhvr>
                                        <p:cTn id="19" dur="500"/>
                                        <p:tgtEl>
                                          <p:spTgt spid="38"/>
                                        </p:tgtEl>
                                      </p:cBhvr>
                                    </p:animEffect>
                                  </p:childTnLst>
                                </p:cTn>
                              </p:par>
                              <p:par>
                                <p:cTn id="20" presetID="9" presetClass="entr" presetSubtype="0" fill="hold" grpId="0" nodeType="withEffect">
                                  <p:stCondLst>
                                    <p:cond delay="1500"/>
                                  </p:stCondLst>
                                  <p:childTnLst>
                                    <p:set>
                                      <p:cBhvr>
                                        <p:cTn id="21" dur="1" fill="hold">
                                          <p:stCondLst>
                                            <p:cond delay="0"/>
                                          </p:stCondLst>
                                        </p:cTn>
                                        <p:tgtEl>
                                          <p:spTgt spid="39"/>
                                        </p:tgtEl>
                                        <p:attrNameLst>
                                          <p:attrName>style.visibility</p:attrName>
                                        </p:attrNameLst>
                                      </p:cBhvr>
                                      <p:to>
                                        <p:strVal val="visible"/>
                                      </p:to>
                                    </p:set>
                                    <p:animEffect transition="in" filter="dissolv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dissolve">
                                      <p:cBhvr>
                                        <p:cTn id="32" dur="500"/>
                                        <p:tgtEl>
                                          <p:spTgt spid="41"/>
                                        </p:tgtEl>
                                      </p:cBhvr>
                                    </p:animEffect>
                                  </p:childTnLst>
                                </p:cTn>
                              </p:par>
                              <p:par>
                                <p:cTn id="33" presetID="9"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dissolve">
                                      <p:cBhvr>
                                        <p:cTn id="35" dur="500"/>
                                        <p:tgtEl>
                                          <p:spTgt spid="4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2" grpId="0" animBg="1"/>
      <p:bldP spid="39" grpId="0"/>
      <p:bldP spid="41"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AABA8-26AC-248A-7021-A09067714BD8}"/>
              </a:ext>
            </a:extLst>
          </p:cNvPr>
          <p:cNvSpPr>
            <a:spLocks noGrp="1"/>
          </p:cNvSpPr>
          <p:nvPr>
            <p:ph idx="1"/>
          </p:nvPr>
        </p:nvSpPr>
        <p:spPr>
          <a:xfrm>
            <a:off x="436696" y="1463656"/>
            <a:ext cx="5369737" cy="4380553"/>
          </a:xfrm>
        </p:spPr>
        <p:txBody>
          <a:bodyPr>
            <a:normAutofit/>
          </a:bodyPr>
          <a:lstStyle/>
          <a:p>
            <a:pPr>
              <a:lnSpc>
                <a:spcPct val="100000"/>
              </a:lnSpc>
              <a:buFont typeface="Wingdings" pitchFamily="2" charset="2"/>
              <a:buChar char="Ø"/>
            </a:pPr>
            <a:r>
              <a:rPr lang="en-US" sz="2800" b="1" cap="none" dirty="0">
                <a:latin typeface="Calibri" panose="020F0502020204030204" pitchFamily="34" charset="0"/>
                <a:cs typeface="Calibri" panose="020F0502020204030204" pitchFamily="34" charset="0"/>
              </a:rPr>
              <a:t>Simulation</a:t>
            </a:r>
            <a:r>
              <a:rPr lang="en-US" sz="2800" cap="none" dirty="0">
                <a:latin typeface="Calibri" panose="020F0502020204030204" pitchFamily="34" charset="0"/>
                <a:cs typeface="Calibri" panose="020F0502020204030204" pitchFamily="34" charset="0"/>
              </a:rPr>
              <a:t>: Full system gem5</a:t>
            </a:r>
          </a:p>
          <a:p>
            <a:pPr lvl="1">
              <a:lnSpc>
                <a:spcPct val="100000"/>
              </a:lnSpc>
              <a:buFont typeface="Wingdings" pitchFamily="2" charset="2"/>
              <a:buChar char="Ø"/>
            </a:pPr>
            <a:r>
              <a:rPr lang="en-US" sz="2400" cap="none" dirty="0">
                <a:latin typeface="Calibri" panose="020F0502020204030204" pitchFamily="34" charset="0"/>
                <a:cs typeface="Calibri" panose="020F0502020204030204" pitchFamily="34" charset="0"/>
              </a:rPr>
              <a:t>Ubuntu 18.04 OS</a:t>
            </a:r>
          </a:p>
          <a:p>
            <a:pPr lvl="1">
              <a:lnSpc>
                <a:spcPct val="100000"/>
              </a:lnSpc>
              <a:buFont typeface="Wingdings" pitchFamily="2" charset="2"/>
              <a:buChar char="Ø"/>
            </a:pPr>
            <a:r>
              <a:rPr lang="en-US" sz="2400" cap="none" dirty="0">
                <a:latin typeface="Calibri" panose="020F0502020204030204" pitchFamily="34" charset="0"/>
                <a:cs typeface="Calibri" panose="020F0502020204030204" pitchFamily="34" charset="0"/>
              </a:rPr>
              <a:t>In-order 3GHz x86-based core</a:t>
            </a:r>
          </a:p>
          <a:p>
            <a:pPr lvl="1">
              <a:lnSpc>
                <a:spcPct val="100000"/>
              </a:lnSpc>
              <a:buFont typeface="Wingdings" pitchFamily="2" charset="2"/>
              <a:buChar char="Ø"/>
            </a:pPr>
            <a:r>
              <a:rPr lang="en-US" sz="2400" cap="none" dirty="0">
                <a:latin typeface="Calibri" panose="020F0502020204030204" pitchFamily="34" charset="0"/>
                <a:cs typeface="Calibri" panose="020F0502020204030204" pitchFamily="34" charset="0"/>
              </a:rPr>
              <a:t>2MB Last-level Cache</a:t>
            </a:r>
          </a:p>
          <a:p>
            <a:pPr lvl="1">
              <a:lnSpc>
                <a:spcPct val="100000"/>
              </a:lnSpc>
              <a:buFont typeface="Wingdings" pitchFamily="2" charset="2"/>
              <a:buChar char="Ø"/>
            </a:pPr>
            <a:r>
              <a:rPr lang="en-US" sz="2400" cap="none" dirty="0">
                <a:latin typeface="Calibri" panose="020F0502020204030204" pitchFamily="34" charset="0"/>
                <a:cs typeface="Calibri" panose="020F0502020204030204" pitchFamily="34" charset="0"/>
              </a:rPr>
              <a:t>4GB DDR4 memory</a:t>
            </a:r>
          </a:p>
          <a:p>
            <a:pPr lvl="1">
              <a:lnSpc>
                <a:spcPct val="100000"/>
              </a:lnSpc>
              <a:buFont typeface="Wingdings" pitchFamily="2" charset="2"/>
              <a:buChar char="Ø"/>
            </a:pPr>
            <a:r>
              <a:rPr lang="en-US" sz="2400" cap="none" dirty="0">
                <a:latin typeface="Calibri" panose="020F0502020204030204" pitchFamily="34" charset="0"/>
                <a:cs typeface="Calibri" panose="020F0502020204030204" pitchFamily="34" charset="0"/>
              </a:rPr>
              <a:t>64-entry L1 TLB, 8KB MMU cache</a:t>
            </a:r>
          </a:p>
          <a:p>
            <a:pPr marL="400050">
              <a:buFont typeface="Wingdings" pitchFamily="2" charset="2"/>
              <a:buChar char="Ø"/>
            </a:pPr>
            <a:r>
              <a:rPr lang="en-US" sz="2800" b="1" cap="none" dirty="0">
                <a:latin typeface="Calibri" panose="020F0502020204030204" pitchFamily="34" charset="0"/>
                <a:cs typeface="Calibri" panose="020F0502020204030204" pitchFamily="34" charset="0"/>
              </a:rPr>
              <a:t>Applications: </a:t>
            </a:r>
            <a:endParaRPr lang="en-US" sz="2800" dirty="0">
              <a:latin typeface="Calibri" panose="020F0502020204030204" pitchFamily="34" charset="0"/>
              <a:cs typeface="Calibri" panose="020F0502020204030204" pitchFamily="34" charset="0"/>
            </a:endParaRPr>
          </a:p>
          <a:p>
            <a:pPr lvl="1">
              <a:buFont typeface="Wingdings" pitchFamily="2" charset="2"/>
              <a:buChar char="Ø"/>
            </a:pPr>
            <a:r>
              <a:rPr lang="en-US" sz="2400" cap="none" dirty="0">
                <a:latin typeface="Calibri" panose="020F0502020204030204" pitchFamily="34" charset="0"/>
                <a:cs typeface="Calibri" panose="020F0502020204030204" pitchFamily="34" charset="0"/>
              </a:rPr>
              <a:t>SPEC2017 workloads</a:t>
            </a:r>
          </a:p>
          <a:p>
            <a:pPr lvl="1">
              <a:buFont typeface="Wingdings" pitchFamily="2" charset="2"/>
              <a:buChar char="Ø"/>
            </a:pPr>
            <a:r>
              <a:rPr lang="en-US" sz="2400" cap="none" dirty="0" err="1">
                <a:latin typeface="Calibri" panose="020F0502020204030204" pitchFamily="34" charset="0"/>
                <a:cs typeface="Calibri" panose="020F0502020204030204" pitchFamily="34" charset="0"/>
              </a:rPr>
              <a:t>Graphc</a:t>
            </a:r>
            <a:r>
              <a:rPr lang="en-US" sz="2400" cap="none" dirty="0">
                <a:latin typeface="Calibri" panose="020F0502020204030204" pitchFamily="34" charset="0"/>
                <a:cs typeface="Calibri" panose="020F0502020204030204" pitchFamily="34" charset="0"/>
              </a:rPr>
              <a:t> analytics benchmarks (GAP)</a:t>
            </a:r>
          </a:p>
        </p:txBody>
      </p:sp>
      <p:sp>
        <p:nvSpPr>
          <p:cNvPr id="6" name="Title 1">
            <a:extLst>
              <a:ext uri="{FF2B5EF4-FFF2-40B4-BE49-F238E27FC236}">
                <a16:creationId xmlns:a16="http://schemas.microsoft.com/office/drawing/2014/main" id="{2F83B468-0807-C3A2-8F65-C661252E6582}"/>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t>Evaluation methodology</a:t>
            </a:r>
          </a:p>
        </p:txBody>
      </p:sp>
      <p:sp>
        <p:nvSpPr>
          <p:cNvPr id="17" name="Rounded Rectangle 16">
            <a:extLst>
              <a:ext uri="{FF2B5EF4-FFF2-40B4-BE49-F238E27FC236}">
                <a16:creationId xmlns:a16="http://schemas.microsoft.com/office/drawing/2014/main" id="{F80FB411-A636-89CD-556D-2352E4C5A0DF}"/>
              </a:ext>
            </a:extLst>
          </p:cNvPr>
          <p:cNvSpPr/>
          <p:nvPr/>
        </p:nvSpPr>
        <p:spPr>
          <a:xfrm>
            <a:off x="7053760" y="1463656"/>
            <a:ext cx="3345673" cy="2034862"/>
          </a:xfrm>
          <a:prstGeom prst="roundRect">
            <a:avLst/>
          </a:prstGeom>
          <a:solidFill>
            <a:schemeClr val="accent1">
              <a:lumMod val="20000"/>
              <a:lumOff val="80000"/>
            </a:schemeClr>
          </a:solidFill>
          <a:ln w="28575">
            <a:solidFill>
              <a:schemeClr val="tx1">
                <a:lumMod val="50000"/>
                <a:lumOff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6AA517A-E546-7611-A2BD-459C51BA1620}"/>
              </a:ext>
            </a:extLst>
          </p:cNvPr>
          <p:cNvSpPr/>
          <p:nvPr/>
        </p:nvSpPr>
        <p:spPr>
          <a:xfrm>
            <a:off x="7170920" y="1691135"/>
            <a:ext cx="733287" cy="66083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6638E8-B816-304F-30A8-154B3CF929E9}"/>
              </a:ext>
            </a:extLst>
          </p:cNvPr>
          <p:cNvSpPr/>
          <p:nvPr/>
        </p:nvSpPr>
        <p:spPr>
          <a:xfrm>
            <a:off x="7170920" y="1683870"/>
            <a:ext cx="252298" cy="66083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0" name="Rounded Rectangle 19">
            <a:extLst>
              <a:ext uri="{FF2B5EF4-FFF2-40B4-BE49-F238E27FC236}">
                <a16:creationId xmlns:a16="http://schemas.microsoft.com/office/drawing/2014/main" id="{55EE4EF8-7CFC-DE65-2F64-B612F484B67F}"/>
              </a:ext>
            </a:extLst>
          </p:cNvPr>
          <p:cNvSpPr/>
          <p:nvPr/>
        </p:nvSpPr>
        <p:spPr>
          <a:xfrm>
            <a:off x="7334575" y="1632511"/>
            <a:ext cx="641672" cy="833615"/>
          </a:xfrm>
          <a:prstGeom prst="roundRect">
            <a:avLst/>
          </a:prstGeom>
          <a:noFill/>
          <a:ln w="2857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1" name="Right Arrow 20">
            <a:extLst>
              <a:ext uri="{FF2B5EF4-FFF2-40B4-BE49-F238E27FC236}">
                <a16:creationId xmlns:a16="http://schemas.microsoft.com/office/drawing/2014/main" id="{7E20EA58-6718-B687-44F9-503812A448E6}"/>
              </a:ext>
            </a:extLst>
          </p:cNvPr>
          <p:cNvSpPr/>
          <p:nvPr/>
        </p:nvSpPr>
        <p:spPr>
          <a:xfrm>
            <a:off x="7976247" y="1753788"/>
            <a:ext cx="884777" cy="475433"/>
          </a:xfrm>
          <a:prstGeom prst="rightArrow">
            <a:avLst/>
          </a:prstGeom>
          <a:solidFill>
            <a:srgbClr val="EBA3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C7BB0DB-77D7-2E00-9571-ED7A400998D3}"/>
              </a:ext>
            </a:extLst>
          </p:cNvPr>
          <p:cNvSpPr/>
          <p:nvPr/>
        </p:nvSpPr>
        <p:spPr>
          <a:xfrm>
            <a:off x="9024481" y="1766459"/>
            <a:ext cx="1048370" cy="50292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MAC</a:t>
            </a:r>
          </a:p>
        </p:txBody>
      </p:sp>
      <p:cxnSp>
        <p:nvCxnSpPr>
          <p:cNvPr id="23" name="Straight Arrow Connector 22">
            <a:extLst>
              <a:ext uri="{FF2B5EF4-FFF2-40B4-BE49-F238E27FC236}">
                <a16:creationId xmlns:a16="http://schemas.microsoft.com/office/drawing/2014/main" id="{8748BACF-9200-66A4-1C86-B2838E5FDD66}"/>
              </a:ext>
            </a:extLst>
          </p:cNvPr>
          <p:cNvCxnSpPr>
            <a:cxnSpLocks/>
          </p:cNvCxnSpPr>
          <p:nvPr/>
        </p:nvCxnSpPr>
        <p:spPr>
          <a:xfrm flipV="1">
            <a:off x="7288081" y="2810580"/>
            <a:ext cx="2031396" cy="34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76201D4-84F7-961A-7061-7A6D293BA0AE}"/>
              </a:ext>
            </a:extLst>
          </p:cNvPr>
          <p:cNvCxnSpPr>
            <a:cxnSpLocks/>
          </p:cNvCxnSpPr>
          <p:nvPr/>
        </p:nvCxnSpPr>
        <p:spPr>
          <a:xfrm>
            <a:off x="7280705" y="2359233"/>
            <a:ext cx="0" cy="4856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450611E-E9AA-46F5-3486-BE1091830905}"/>
              </a:ext>
            </a:extLst>
          </p:cNvPr>
          <p:cNvCxnSpPr>
            <a:cxnSpLocks/>
          </p:cNvCxnSpPr>
          <p:nvPr/>
        </p:nvCxnSpPr>
        <p:spPr>
          <a:xfrm>
            <a:off x="9675295" y="2269379"/>
            <a:ext cx="0" cy="3914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CB07A6C-1C7C-9632-9ED0-3831B03AB7EE}"/>
              </a:ext>
            </a:extLst>
          </p:cNvPr>
          <p:cNvSpPr txBox="1"/>
          <p:nvPr/>
        </p:nvSpPr>
        <p:spPr>
          <a:xfrm>
            <a:off x="9356981" y="2564874"/>
            <a:ext cx="824265" cy="461665"/>
          </a:xfrm>
          <a:prstGeom prst="rect">
            <a:avLst/>
          </a:prstGeom>
          <a:noFill/>
        </p:spPr>
        <p:txBody>
          <a:bodyPr wrap="square" rtlCol="0">
            <a:spAutoFit/>
          </a:bodyPr>
          <a:lstStyle/>
          <a:p>
            <a:r>
              <a:rPr lang="en-US" sz="2400" b="1" dirty="0"/>
              <a:t>== ?</a:t>
            </a:r>
          </a:p>
        </p:txBody>
      </p:sp>
      <p:pic>
        <p:nvPicPr>
          <p:cNvPr id="27" name="Picture 26">
            <a:extLst>
              <a:ext uri="{FF2B5EF4-FFF2-40B4-BE49-F238E27FC236}">
                <a16:creationId xmlns:a16="http://schemas.microsoft.com/office/drawing/2014/main" id="{B6D733E9-2D55-FDB0-89AD-ACAFC62E2396}"/>
              </a:ext>
            </a:extLst>
          </p:cNvPr>
          <p:cNvPicPr>
            <a:picLocks noChangeAspect="1"/>
          </p:cNvPicPr>
          <p:nvPr/>
        </p:nvPicPr>
        <p:blipFill>
          <a:blip r:embed="rId3">
            <a:duotone>
              <a:schemeClr val="accent5">
                <a:shade val="45000"/>
                <a:satMod val="135000"/>
              </a:schemeClr>
              <a:prstClr val="white"/>
            </a:duotone>
          </a:blip>
          <a:stretch>
            <a:fillRect/>
          </a:stretch>
        </p:blipFill>
        <p:spPr>
          <a:xfrm>
            <a:off x="9452140" y="2869895"/>
            <a:ext cx="558800" cy="495300"/>
          </a:xfrm>
          <a:prstGeom prst="rect">
            <a:avLst/>
          </a:prstGeom>
        </p:spPr>
      </p:pic>
      <p:pic>
        <p:nvPicPr>
          <p:cNvPr id="34" name="Picture 33">
            <a:extLst>
              <a:ext uri="{FF2B5EF4-FFF2-40B4-BE49-F238E27FC236}">
                <a16:creationId xmlns:a16="http://schemas.microsoft.com/office/drawing/2014/main" id="{7CEE0478-D70D-F3CA-D316-91F4CFAFF544}"/>
              </a:ext>
            </a:extLst>
          </p:cNvPr>
          <p:cNvPicPr>
            <a:picLocks noChangeAspect="1"/>
          </p:cNvPicPr>
          <p:nvPr/>
        </p:nvPicPr>
        <p:blipFill>
          <a:blip r:embed="rId4"/>
          <a:stretch>
            <a:fillRect/>
          </a:stretch>
        </p:blipFill>
        <p:spPr>
          <a:xfrm>
            <a:off x="10220352" y="4133736"/>
            <a:ext cx="409098" cy="1596177"/>
          </a:xfrm>
          <a:prstGeom prst="rect">
            <a:avLst/>
          </a:prstGeom>
        </p:spPr>
      </p:pic>
      <p:sp>
        <p:nvSpPr>
          <p:cNvPr id="35" name="Right Arrow 34">
            <a:extLst>
              <a:ext uri="{FF2B5EF4-FFF2-40B4-BE49-F238E27FC236}">
                <a16:creationId xmlns:a16="http://schemas.microsoft.com/office/drawing/2014/main" id="{F7F7C047-12B2-1D20-9745-EE92B24216D9}"/>
              </a:ext>
            </a:extLst>
          </p:cNvPr>
          <p:cNvSpPr/>
          <p:nvPr/>
        </p:nvSpPr>
        <p:spPr>
          <a:xfrm rot="10800000">
            <a:off x="9279527" y="4698128"/>
            <a:ext cx="904025" cy="528091"/>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86B1219-51AF-6F4C-FA30-63785C3269C9}"/>
              </a:ext>
            </a:extLst>
          </p:cNvPr>
          <p:cNvSpPr/>
          <p:nvPr/>
        </p:nvSpPr>
        <p:spPr>
          <a:xfrm>
            <a:off x="7118476" y="4222175"/>
            <a:ext cx="2068520" cy="1507738"/>
          </a:xfrm>
          <a:prstGeom prst="rect">
            <a:avLst/>
          </a:prstGeom>
          <a:solidFill>
            <a:srgbClr val="ECB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B6C4C08-CD88-A923-71FC-EDF9A3D83A7E}"/>
              </a:ext>
            </a:extLst>
          </p:cNvPr>
          <p:cNvSpPr txBox="1"/>
          <p:nvPr/>
        </p:nvSpPr>
        <p:spPr>
          <a:xfrm>
            <a:off x="7019205" y="5360581"/>
            <a:ext cx="2260322" cy="369332"/>
          </a:xfrm>
          <a:prstGeom prst="rect">
            <a:avLst/>
          </a:prstGeom>
          <a:noFill/>
        </p:spPr>
        <p:txBody>
          <a:bodyPr wrap="square" rtlCol="0">
            <a:spAutoFit/>
          </a:bodyPr>
          <a:lstStyle/>
          <a:p>
            <a:pPr algn="ctr"/>
            <a:r>
              <a:rPr lang="en-US" dirty="0"/>
              <a:t>Memory Controller</a:t>
            </a:r>
          </a:p>
        </p:txBody>
      </p:sp>
      <p:sp>
        <p:nvSpPr>
          <p:cNvPr id="38" name="Rounded Rectangle 37">
            <a:extLst>
              <a:ext uri="{FF2B5EF4-FFF2-40B4-BE49-F238E27FC236}">
                <a16:creationId xmlns:a16="http://schemas.microsoft.com/office/drawing/2014/main" id="{CEEEE9F8-DDAB-4158-02DE-994280B63CE4}"/>
              </a:ext>
            </a:extLst>
          </p:cNvPr>
          <p:cNvSpPr/>
          <p:nvPr/>
        </p:nvSpPr>
        <p:spPr>
          <a:xfrm>
            <a:off x="7656179" y="4310479"/>
            <a:ext cx="986374" cy="92239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75000"/>
                  </a:schemeClr>
                </a:solidFill>
                <a:latin typeface="Helvetica" pitchFamily="2" charset="0"/>
              </a:rPr>
              <a:t>PT- Guard</a:t>
            </a:r>
          </a:p>
        </p:txBody>
      </p:sp>
      <p:sp>
        <p:nvSpPr>
          <p:cNvPr id="39" name="Right Arrow 38">
            <a:extLst>
              <a:ext uri="{FF2B5EF4-FFF2-40B4-BE49-F238E27FC236}">
                <a16:creationId xmlns:a16="http://schemas.microsoft.com/office/drawing/2014/main" id="{6173D620-9FBF-33B3-BE8E-FB724CBB3982}"/>
              </a:ext>
            </a:extLst>
          </p:cNvPr>
          <p:cNvSpPr/>
          <p:nvPr/>
        </p:nvSpPr>
        <p:spPr>
          <a:xfrm rot="10800000">
            <a:off x="6121920" y="4698128"/>
            <a:ext cx="904025" cy="528091"/>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D975D393-CD2F-6FF9-9E37-8BEF07A3756E}"/>
              </a:ext>
            </a:extLst>
          </p:cNvPr>
          <p:cNvCxnSpPr>
            <a:cxnSpLocks/>
          </p:cNvCxnSpPr>
          <p:nvPr/>
        </p:nvCxnSpPr>
        <p:spPr>
          <a:xfrm flipH="1" flipV="1">
            <a:off x="7097880" y="3293234"/>
            <a:ext cx="557531" cy="1051285"/>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E4B5239-99D7-27D3-D68D-E023A5D7662A}"/>
              </a:ext>
            </a:extLst>
          </p:cNvPr>
          <p:cNvCxnSpPr>
            <a:cxnSpLocks/>
          </p:cNvCxnSpPr>
          <p:nvPr/>
        </p:nvCxnSpPr>
        <p:spPr>
          <a:xfrm flipV="1">
            <a:off x="8596236" y="3453499"/>
            <a:ext cx="1624116" cy="89102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55AF28A-565C-836D-6BA1-589388CA70E3}"/>
              </a:ext>
            </a:extLst>
          </p:cNvPr>
          <p:cNvSpPr txBox="1"/>
          <p:nvPr/>
        </p:nvSpPr>
        <p:spPr>
          <a:xfrm>
            <a:off x="7572837" y="3521376"/>
            <a:ext cx="2139432" cy="369332"/>
          </a:xfrm>
          <a:prstGeom prst="rect">
            <a:avLst/>
          </a:prstGeom>
          <a:noFill/>
        </p:spPr>
        <p:txBody>
          <a:bodyPr wrap="none" rtlCol="0">
            <a:spAutoFit/>
          </a:bodyPr>
          <a:lstStyle/>
          <a:p>
            <a:r>
              <a:rPr lang="en-US" b="1" dirty="0">
                <a:solidFill>
                  <a:srgbClr val="C00000"/>
                </a:solidFill>
              </a:rPr>
              <a:t>10-Cycle MAC delay</a:t>
            </a:r>
          </a:p>
        </p:txBody>
      </p:sp>
      <p:sp>
        <p:nvSpPr>
          <p:cNvPr id="44" name="TextBox 43">
            <a:extLst>
              <a:ext uri="{FF2B5EF4-FFF2-40B4-BE49-F238E27FC236}">
                <a16:creationId xmlns:a16="http://schemas.microsoft.com/office/drawing/2014/main" id="{43FACD3D-9521-E158-758D-2FCADFF4F51F}"/>
              </a:ext>
            </a:extLst>
          </p:cNvPr>
          <p:cNvSpPr txBox="1"/>
          <p:nvPr/>
        </p:nvSpPr>
        <p:spPr>
          <a:xfrm>
            <a:off x="6691210" y="5756399"/>
            <a:ext cx="2916311" cy="369332"/>
          </a:xfrm>
          <a:prstGeom prst="rect">
            <a:avLst/>
          </a:prstGeom>
          <a:noFill/>
        </p:spPr>
        <p:txBody>
          <a:bodyPr wrap="none" rtlCol="0">
            <a:spAutoFit/>
          </a:bodyPr>
          <a:lstStyle/>
          <a:p>
            <a:r>
              <a:rPr lang="en-US" b="1" dirty="0">
                <a:solidFill>
                  <a:srgbClr val="C00000"/>
                </a:solidFill>
              </a:rPr>
              <a:t>Verify MAC on DRAM reads</a:t>
            </a:r>
          </a:p>
        </p:txBody>
      </p:sp>
    </p:spTree>
    <p:extLst>
      <p:ext uri="{BB962C8B-B14F-4D97-AF65-F5344CB8AC3E}">
        <p14:creationId xmlns:p14="http://schemas.microsoft.com/office/powerpoint/2010/main" val="87302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par>
                                <p:cTn id="29" presetID="9"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par>
                                <p:cTn id="35" presetID="9"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par>
                                <p:cTn id="41" presetID="9"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dissolve">
                                      <p:cBhvr>
                                        <p:cTn id="43" dur="500"/>
                                        <p:tgtEl>
                                          <p:spTgt spid="40"/>
                                        </p:tgtEl>
                                      </p:cBhvr>
                                    </p:animEffect>
                                  </p:childTnLst>
                                </p:cTn>
                              </p:par>
                              <p:par>
                                <p:cTn id="44" presetID="9"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dissolve">
                                      <p:cBhvr>
                                        <p:cTn id="46" dur="500"/>
                                        <p:tgtEl>
                                          <p:spTgt spid="4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dissolve">
                                      <p:cBhvr>
                                        <p:cTn id="4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6" grpId="0"/>
      <p:bldP spid="16"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3596E0-9833-2FCD-B40A-4C5CC79C7D3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B56A745-85C1-8626-645F-32317EADD918}"/>
              </a:ext>
            </a:extLst>
          </p:cNvPr>
          <p:cNvPicPr>
            <a:picLocks noChangeAspect="1"/>
          </p:cNvPicPr>
          <p:nvPr/>
        </p:nvPicPr>
        <p:blipFill rotWithShape="1">
          <a:blip r:embed="rId3"/>
          <a:srcRect l="7059" t="18770" r="13657" b="34106"/>
          <a:stretch/>
        </p:blipFill>
        <p:spPr>
          <a:xfrm>
            <a:off x="503269" y="1473369"/>
            <a:ext cx="11185461" cy="4317831"/>
          </a:xfrm>
          <a:prstGeom prst="rect">
            <a:avLst/>
          </a:prstGeom>
        </p:spPr>
      </p:pic>
      <p:sp>
        <p:nvSpPr>
          <p:cNvPr id="5" name="Title 1">
            <a:extLst>
              <a:ext uri="{FF2B5EF4-FFF2-40B4-BE49-F238E27FC236}">
                <a16:creationId xmlns:a16="http://schemas.microsoft.com/office/drawing/2014/main" id="{A2A89CAB-87FD-EF54-0BB1-7A946B2B3923}"/>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t>Evaluation results</a:t>
            </a:r>
          </a:p>
        </p:txBody>
      </p:sp>
      <p:sp>
        <p:nvSpPr>
          <p:cNvPr id="6" name="TextBox 5">
            <a:extLst>
              <a:ext uri="{FF2B5EF4-FFF2-40B4-BE49-F238E27FC236}">
                <a16:creationId xmlns:a16="http://schemas.microsoft.com/office/drawing/2014/main" id="{36752253-17FA-0339-0B20-17DFBE327B81}"/>
              </a:ext>
            </a:extLst>
          </p:cNvPr>
          <p:cNvSpPr txBox="1"/>
          <p:nvPr/>
        </p:nvSpPr>
        <p:spPr>
          <a:xfrm>
            <a:off x="-1" y="6213247"/>
            <a:ext cx="12192001" cy="461665"/>
          </a:xfrm>
          <a:prstGeom prst="rect">
            <a:avLst/>
          </a:prstGeom>
          <a:solidFill>
            <a:srgbClr val="002060"/>
          </a:solidFill>
          <a:ln w="28575">
            <a:noFill/>
          </a:ln>
        </p:spPr>
        <p:txBody>
          <a:bodyPr wrap="square">
            <a:spAutoFit/>
          </a:bodyPr>
          <a:lstStyle/>
          <a:p>
            <a:pPr algn="ctr"/>
            <a:r>
              <a:rPr lang="en-US" sz="2400" b="1" dirty="0">
                <a:solidFill>
                  <a:schemeClr val="bg1"/>
                </a:solidFill>
              </a:rPr>
              <a:t>PT-Guard provides complete security for page tables at a low average overhead of 1.3%</a:t>
            </a:r>
            <a:endParaRPr lang="en-US" sz="2400" b="1" baseline="-25000" dirty="0">
              <a:solidFill>
                <a:schemeClr val="bg1"/>
              </a:solidFill>
            </a:endParaRPr>
          </a:p>
        </p:txBody>
      </p:sp>
    </p:spTree>
    <p:extLst>
      <p:ext uri="{BB962C8B-B14F-4D97-AF65-F5344CB8AC3E}">
        <p14:creationId xmlns:p14="http://schemas.microsoft.com/office/powerpoint/2010/main" val="4121807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9EBFE0E1-7B1B-2C1B-F3EA-F7E790A242B3}"/>
              </a:ext>
            </a:extLst>
          </p:cNvPr>
          <p:cNvSpPr/>
          <p:nvPr/>
        </p:nvSpPr>
        <p:spPr>
          <a:xfrm>
            <a:off x="6396178" y="3434800"/>
            <a:ext cx="1879144" cy="98179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08449AD-D00F-C565-D933-ECFFE10DF9D0}"/>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t>Optimizations to reduce mac overheads</a:t>
            </a:r>
          </a:p>
        </p:txBody>
      </p:sp>
      <p:sp>
        <p:nvSpPr>
          <p:cNvPr id="34" name="TextBox 33">
            <a:extLst>
              <a:ext uri="{FF2B5EF4-FFF2-40B4-BE49-F238E27FC236}">
                <a16:creationId xmlns:a16="http://schemas.microsoft.com/office/drawing/2014/main" id="{69BDBBB9-296B-0B93-C4AD-33C78A091F42}"/>
              </a:ext>
            </a:extLst>
          </p:cNvPr>
          <p:cNvSpPr txBox="1"/>
          <p:nvPr/>
        </p:nvSpPr>
        <p:spPr>
          <a:xfrm>
            <a:off x="3816626" y="6188765"/>
            <a:ext cx="184731" cy="369332"/>
          </a:xfrm>
          <a:prstGeom prst="rect">
            <a:avLst/>
          </a:prstGeom>
          <a:noFill/>
        </p:spPr>
        <p:txBody>
          <a:bodyPr wrap="none" rtlCol="0">
            <a:spAutoFit/>
          </a:bodyPr>
          <a:lstStyle/>
          <a:p>
            <a:endParaRPr lang="en-US" dirty="0"/>
          </a:p>
        </p:txBody>
      </p:sp>
      <p:sp>
        <p:nvSpPr>
          <p:cNvPr id="43" name="Cloud 42">
            <a:extLst>
              <a:ext uri="{FF2B5EF4-FFF2-40B4-BE49-F238E27FC236}">
                <a16:creationId xmlns:a16="http://schemas.microsoft.com/office/drawing/2014/main" id="{5805D0EB-1161-E88F-AB10-D4AC41EB2276}"/>
              </a:ext>
            </a:extLst>
          </p:cNvPr>
          <p:cNvSpPr/>
          <p:nvPr/>
        </p:nvSpPr>
        <p:spPr>
          <a:xfrm>
            <a:off x="8433796" y="2987723"/>
            <a:ext cx="1137234" cy="502920"/>
          </a:xfrm>
          <a:prstGeom prst="cloud">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Delay</a:t>
            </a:r>
            <a:endParaRPr lang="en-US" dirty="0">
              <a:solidFill>
                <a:schemeClr val="tx1"/>
              </a:solidFill>
            </a:endParaRPr>
          </a:p>
        </p:txBody>
      </p:sp>
      <p:sp>
        <p:nvSpPr>
          <p:cNvPr id="52" name="Rectangle 51">
            <a:extLst>
              <a:ext uri="{FF2B5EF4-FFF2-40B4-BE49-F238E27FC236}">
                <a16:creationId xmlns:a16="http://schemas.microsoft.com/office/drawing/2014/main" id="{1B55A028-1ED8-F7C3-A9B6-7AADAC468319}"/>
              </a:ext>
            </a:extLst>
          </p:cNvPr>
          <p:cNvSpPr/>
          <p:nvPr/>
        </p:nvSpPr>
        <p:spPr>
          <a:xfrm>
            <a:off x="3459140" y="3423843"/>
            <a:ext cx="1879144" cy="98179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CE62637F-132F-EB8B-B81F-41889E52DA69}"/>
              </a:ext>
            </a:extLst>
          </p:cNvPr>
          <p:cNvSpPr/>
          <p:nvPr/>
        </p:nvSpPr>
        <p:spPr>
          <a:xfrm>
            <a:off x="3695816" y="3313376"/>
            <a:ext cx="563468" cy="1202878"/>
          </a:xfrm>
          <a:prstGeom prst="roundRect">
            <a:avLst/>
          </a:prstGeom>
          <a:noFill/>
          <a:ln w="571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54" name="Straight Arrow Connector 53">
            <a:extLst>
              <a:ext uri="{FF2B5EF4-FFF2-40B4-BE49-F238E27FC236}">
                <a16:creationId xmlns:a16="http://schemas.microsoft.com/office/drawing/2014/main" id="{0548FF27-8592-DEEA-DD64-AF534B4033B1}"/>
              </a:ext>
            </a:extLst>
          </p:cNvPr>
          <p:cNvCxnSpPr/>
          <p:nvPr/>
        </p:nvCxnSpPr>
        <p:spPr>
          <a:xfrm>
            <a:off x="5481778" y="3925697"/>
            <a:ext cx="914400"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60D4F43-6874-20A9-C6D9-56ACE0F531FE}"/>
              </a:ext>
            </a:extLst>
          </p:cNvPr>
          <p:cNvSpPr txBox="1"/>
          <p:nvPr/>
        </p:nvSpPr>
        <p:spPr>
          <a:xfrm>
            <a:off x="3126660" y="2768301"/>
            <a:ext cx="1361020" cy="461665"/>
          </a:xfrm>
          <a:prstGeom prst="rect">
            <a:avLst/>
          </a:prstGeom>
          <a:noFill/>
        </p:spPr>
        <p:txBody>
          <a:bodyPr wrap="square" rtlCol="0">
            <a:spAutoFit/>
          </a:bodyPr>
          <a:lstStyle/>
          <a:p>
            <a:pPr algn="ctr"/>
            <a:r>
              <a:rPr lang="en-US" sz="2400" b="1" dirty="0">
                <a:solidFill>
                  <a:srgbClr val="C00000"/>
                </a:solidFill>
              </a:rPr>
              <a:t>== 0 ?</a:t>
            </a:r>
          </a:p>
        </p:txBody>
      </p:sp>
      <p:sp>
        <p:nvSpPr>
          <p:cNvPr id="57" name="Rectangle 56">
            <a:extLst>
              <a:ext uri="{FF2B5EF4-FFF2-40B4-BE49-F238E27FC236}">
                <a16:creationId xmlns:a16="http://schemas.microsoft.com/office/drawing/2014/main" id="{9C2B894F-DBEE-9C48-912B-2031A501C489}"/>
              </a:ext>
            </a:extLst>
          </p:cNvPr>
          <p:cNvSpPr/>
          <p:nvPr/>
        </p:nvSpPr>
        <p:spPr>
          <a:xfrm>
            <a:off x="6539672" y="3434799"/>
            <a:ext cx="293827" cy="98179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58" name="Right Arrow 57">
            <a:extLst>
              <a:ext uri="{FF2B5EF4-FFF2-40B4-BE49-F238E27FC236}">
                <a16:creationId xmlns:a16="http://schemas.microsoft.com/office/drawing/2014/main" id="{193F8532-B8F2-8DF7-96E9-EFE540B346B4}"/>
              </a:ext>
            </a:extLst>
          </p:cNvPr>
          <p:cNvSpPr/>
          <p:nvPr/>
        </p:nvSpPr>
        <p:spPr>
          <a:xfrm>
            <a:off x="8541327" y="3651516"/>
            <a:ext cx="884777" cy="475433"/>
          </a:xfrm>
          <a:prstGeom prst="rightArrow">
            <a:avLst/>
          </a:prstGeom>
          <a:solidFill>
            <a:srgbClr val="EBA3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025F665-BCD2-3EBC-4926-FADE77AB9688}"/>
              </a:ext>
            </a:extLst>
          </p:cNvPr>
          <p:cNvSpPr/>
          <p:nvPr/>
        </p:nvSpPr>
        <p:spPr>
          <a:xfrm>
            <a:off x="9510049" y="3664187"/>
            <a:ext cx="1048370" cy="50292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MAC</a:t>
            </a:r>
          </a:p>
        </p:txBody>
      </p:sp>
      <p:sp>
        <p:nvSpPr>
          <p:cNvPr id="60" name="Rounded Rectangle 59">
            <a:extLst>
              <a:ext uri="{FF2B5EF4-FFF2-40B4-BE49-F238E27FC236}">
                <a16:creationId xmlns:a16="http://schemas.microsoft.com/office/drawing/2014/main" id="{77A0B7AA-181F-711E-DDA0-BD2440DC2CE7}"/>
              </a:ext>
            </a:extLst>
          </p:cNvPr>
          <p:cNvSpPr/>
          <p:nvPr/>
        </p:nvSpPr>
        <p:spPr>
          <a:xfrm>
            <a:off x="6856585" y="3324258"/>
            <a:ext cx="1579286" cy="1202878"/>
          </a:xfrm>
          <a:prstGeom prst="roundRect">
            <a:avLst/>
          </a:prstGeom>
          <a:noFill/>
          <a:ln w="57150">
            <a:solidFill>
              <a:srgbClr val="ECB0A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1" name="Right Brace 60">
            <a:extLst>
              <a:ext uri="{FF2B5EF4-FFF2-40B4-BE49-F238E27FC236}">
                <a16:creationId xmlns:a16="http://schemas.microsoft.com/office/drawing/2014/main" id="{B4562424-40E7-C1BA-38C1-3C554AEC707E}"/>
              </a:ext>
            </a:extLst>
          </p:cNvPr>
          <p:cNvSpPr/>
          <p:nvPr/>
        </p:nvSpPr>
        <p:spPr>
          <a:xfrm rot="16200000">
            <a:off x="4671896" y="2826199"/>
            <a:ext cx="199594" cy="969189"/>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Elbow Connector 61">
            <a:extLst>
              <a:ext uri="{FF2B5EF4-FFF2-40B4-BE49-F238E27FC236}">
                <a16:creationId xmlns:a16="http://schemas.microsoft.com/office/drawing/2014/main" id="{8492562F-420B-39C3-17BA-D578F7DBEA9B}"/>
              </a:ext>
            </a:extLst>
          </p:cNvPr>
          <p:cNvCxnSpPr>
            <a:cxnSpLocks/>
          </p:cNvCxnSpPr>
          <p:nvPr/>
        </p:nvCxnSpPr>
        <p:spPr>
          <a:xfrm>
            <a:off x="4780963" y="3196617"/>
            <a:ext cx="1932127" cy="213974"/>
          </a:xfrm>
          <a:prstGeom prst="bentConnector3">
            <a:avLst>
              <a:gd name="adj1" fmla="val 99384"/>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D749ED2-310C-CBE9-EF62-AF9C5D2EAC76}"/>
              </a:ext>
            </a:extLst>
          </p:cNvPr>
          <p:cNvCxnSpPr>
            <a:cxnSpLocks/>
          </p:cNvCxnSpPr>
          <p:nvPr/>
        </p:nvCxnSpPr>
        <p:spPr>
          <a:xfrm>
            <a:off x="7933627" y="5138319"/>
            <a:ext cx="168024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0A48C19-4157-5ED6-DC11-60E0CF443F84}"/>
              </a:ext>
            </a:extLst>
          </p:cNvPr>
          <p:cNvCxnSpPr>
            <a:cxnSpLocks/>
          </p:cNvCxnSpPr>
          <p:nvPr/>
        </p:nvCxnSpPr>
        <p:spPr>
          <a:xfrm>
            <a:off x="7945442" y="4590804"/>
            <a:ext cx="0" cy="532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FBC274F-405B-7E31-88F4-3A09C24A4C67}"/>
              </a:ext>
            </a:extLst>
          </p:cNvPr>
          <p:cNvCxnSpPr>
            <a:cxnSpLocks/>
          </p:cNvCxnSpPr>
          <p:nvPr/>
        </p:nvCxnSpPr>
        <p:spPr>
          <a:xfrm>
            <a:off x="10034234" y="4167107"/>
            <a:ext cx="0" cy="5857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25B64BA-7A59-3B14-835B-0E557ACFB840}"/>
              </a:ext>
            </a:extLst>
          </p:cNvPr>
          <p:cNvSpPr txBox="1"/>
          <p:nvPr/>
        </p:nvSpPr>
        <p:spPr>
          <a:xfrm>
            <a:off x="9687362" y="4776421"/>
            <a:ext cx="824265" cy="461665"/>
          </a:xfrm>
          <a:prstGeom prst="rect">
            <a:avLst/>
          </a:prstGeom>
          <a:noFill/>
        </p:spPr>
        <p:txBody>
          <a:bodyPr wrap="square" rtlCol="0">
            <a:spAutoFit/>
          </a:bodyPr>
          <a:lstStyle/>
          <a:p>
            <a:r>
              <a:rPr lang="en-US" sz="2400" b="1" dirty="0"/>
              <a:t>== ?</a:t>
            </a:r>
          </a:p>
        </p:txBody>
      </p:sp>
      <p:sp>
        <p:nvSpPr>
          <p:cNvPr id="74" name="TextBox 73">
            <a:extLst>
              <a:ext uri="{FF2B5EF4-FFF2-40B4-BE49-F238E27FC236}">
                <a16:creationId xmlns:a16="http://schemas.microsoft.com/office/drawing/2014/main" id="{E411ADE4-B646-F3F7-6628-04C84F5E89FE}"/>
              </a:ext>
            </a:extLst>
          </p:cNvPr>
          <p:cNvSpPr txBox="1"/>
          <p:nvPr/>
        </p:nvSpPr>
        <p:spPr>
          <a:xfrm>
            <a:off x="1376475" y="3594427"/>
            <a:ext cx="1142301" cy="369332"/>
          </a:xfrm>
          <a:prstGeom prst="rect">
            <a:avLst/>
          </a:prstGeom>
          <a:noFill/>
        </p:spPr>
        <p:txBody>
          <a:bodyPr wrap="square">
            <a:spAutoFit/>
          </a:bodyPr>
          <a:lstStyle/>
          <a:p>
            <a:pPr algn="ctr"/>
            <a:r>
              <a:rPr lang="en-US" dirty="0"/>
              <a:t>PTE Line</a:t>
            </a:r>
          </a:p>
        </p:txBody>
      </p:sp>
      <p:sp>
        <p:nvSpPr>
          <p:cNvPr id="75" name="TextBox 74">
            <a:extLst>
              <a:ext uri="{FF2B5EF4-FFF2-40B4-BE49-F238E27FC236}">
                <a16:creationId xmlns:a16="http://schemas.microsoft.com/office/drawing/2014/main" id="{D1F87484-886B-2862-55EC-0BEA1D356C82}"/>
              </a:ext>
            </a:extLst>
          </p:cNvPr>
          <p:cNvSpPr txBox="1"/>
          <p:nvPr/>
        </p:nvSpPr>
        <p:spPr>
          <a:xfrm>
            <a:off x="1121857" y="4014191"/>
            <a:ext cx="1659559" cy="369332"/>
          </a:xfrm>
          <a:prstGeom prst="rect">
            <a:avLst/>
          </a:prstGeom>
          <a:noFill/>
        </p:spPr>
        <p:txBody>
          <a:bodyPr wrap="square">
            <a:spAutoFit/>
          </a:bodyPr>
          <a:lstStyle/>
          <a:p>
            <a:pPr algn="ctr"/>
            <a:r>
              <a:rPr lang="en-US" dirty="0"/>
              <a:t>Non-PTE Line</a:t>
            </a:r>
          </a:p>
        </p:txBody>
      </p:sp>
      <p:sp>
        <p:nvSpPr>
          <p:cNvPr id="83" name="Right Brace 82">
            <a:extLst>
              <a:ext uri="{FF2B5EF4-FFF2-40B4-BE49-F238E27FC236}">
                <a16:creationId xmlns:a16="http://schemas.microsoft.com/office/drawing/2014/main" id="{B6C4A1D2-394E-C87F-F27D-4B57CAAC7B63}"/>
              </a:ext>
            </a:extLst>
          </p:cNvPr>
          <p:cNvSpPr/>
          <p:nvPr/>
        </p:nvSpPr>
        <p:spPr>
          <a:xfrm rot="5400000">
            <a:off x="4754115" y="4058824"/>
            <a:ext cx="347088" cy="293703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a:extLst>
              <a:ext uri="{FF2B5EF4-FFF2-40B4-BE49-F238E27FC236}">
                <a16:creationId xmlns:a16="http://schemas.microsoft.com/office/drawing/2014/main" id="{FE497289-A7A3-459F-2ED6-A3CF13C32425}"/>
              </a:ext>
            </a:extLst>
          </p:cNvPr>
          <p:cNvSpPr txBox="1"/>
          <p:nvPr/>
        </p:nvSpPr>
        <p:spPr>
          <a:xfrm>
            <a:off x="4248627" y="5710202"/>
            <a:ext cx="1358064" cy="369332"/>
          </a:xfrm>
          <a:prstGeom prst="rect">
            <a:avLst/>
          </a:prstGeom>
          <a:noFill/>
        </p:spPr>
        <p:txBody>
          <a:bodyPr wrap="none" rtlCol="0">
            <a:spAutoFit/>
          </a:bodyPr>
          <a:lstStyle/>
          <a:p>
            <a:r>
              <a:rPr lang="en-US" dirty="0"/>
              <a:t>DRAM Write</a:t>
            </a:r>
          </a:p>
        </p:txBody>
      </p:sp>
      <p:sp>
        <p:nvSpPr>
          <p:cNvPr id="88" name="TextBox 87">
            <a:extLst>
              <a:ext uri="{FF2B5EF4-FFF2-40B4-BE49-F238E27FC236}">
                <a16:creationId xmlns:a16="http://schemas.microsoft.com/office/drawing/2014/main" id="{C147B8E8-72E4-AF2E-41B8-684F57784159}"/>
              </a:ext>
            </a:extLst>
          </p:cNvPr>
          <p:cNvSpPr txBox="1"/>
          <p:nvPr/>
        </p:nvSpPr>
        <p:spPr>
          <a:xfrm>
            <a:off x="7324838" y="6187034"/>
            <a:ext cx="184731" cy="369332"/>
          </a:xfrm>
          <a:prstGeom prst="rect">
            <a:avLst/>
          </a:prstGeom>
          <a:noFill/>
        </p:spPr>
        <p:txBody>
          <a:bodyPr wrap="none" rtlCol="0">
            <a:spAutoFit/>
          </a:bodyPr>
          <a:lstStyle/>
          <a:p>
            <a:endParaRPr lang="en-US" dirty="0"/>
          </a:p>
        </p:txBody>
      </p:sp>
      <p:sp>
        <p:nvSpPr>
          <p:cNvPr id="89" name="Right Brace 88">
            <a:extLst>
              <a:ext uri="{FF2B5EF4-FFF2-40B4-BE49-F238E27FC236}">
                <a16:creationId xmlns:a16="http://schemas.microsoft.com/office/drawing/2014/main" id="{C5C7A406-7E5D-C091-D880-68D2F92A72DC}"/>
              </a:ext>
            </a:extLst>
          </p:cNvPr>
          <p:cNvSpPr/>
          <p:nvPr/>
        </p:nvSpPr>
        <p:spPr>
          <a:xfrm rot="5400000">
            <a:off x="8262327" y="4057093"/>
            <a:ext cx="347088" cy="293703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Box 89">
            <a:extLst>
              <a:ext uri="{FF2B5EF4-FFF2-40B4-BE49-F238E27FC236}">
                <a16:creationId xmlns:a16="http://schemas.microsoft.com/office/drawing/2014/main" id="{26AED638-C185-D1A0-10F0-900877221316}"/>
              </a:ext>
            </a:extLst>
          </p:cNvPr>
          <p:cNvSpPr txBox="1"/>
          <p:nvPr/>
        </p:nvSpPr>
        <p:spPr>
          <a:xfrm>
            <a:off x="7795311" y="5699156"/>
            <a:ext cx="1316386" cy="369332"/>
          </a:xfrm>
          <a:prstGeom prst="rect">
            <a:avLst/>
          </a:prstGeom>
          <a:noFill/>
        </p:spPr>
        <p:txBody>
          <a:bodyPr wrap="none" rtlCol="0">
            <a:spAutoFit/>
          </a:bodyPr>
          <a:lstStyle/>
          <a:p>
            <a:r>
              <a:rPr lang="en-US" dirty="0"/>
              <a:t>DRAM Read</a:t>
            </a:r>
          </a:p>
        </p:txBody>
      </p:sp>
      <p:sp>
        <p:nvSpPr>
          <p:cNvPr id="91" name="Rounded Rectangle 90">
            <a:extLst>
              <a:ext uri="{FF2B5EF4-FFF2-40B4-BE49-F238E27FC236}">
                <a16:creationId xmlns:a16="http://schemas.microsoft.com/office/drawing/2014/main" id="{D8F00966-51FA-0D0D-B6FA-3A3BDBC787A4}"/>
              </a:ext>
            </a:extLst>
          </p:cNvPr>
          <p:cNvSpPr/>
          <p:nvPr/>
        </p:nvSpPr>
        <p:spPr>
          <a:xfrm>
            <a:off x="3298591" y="3314297"/>
            <a:ext cx="1001125" cy="1202878"/>
          </a:xfrm>
          <a:prstGeom prst="roundRect">
            <a:avLst/>
          </a:prstGeom>
          <a:noFill/>
          <a:ln w="57150">
            <a:solidFill>
              <a:srgbClr val="FF93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2" name="TextBox 91">
            <a:extLst>
              <a:ext uri="{FF2B5EF4-FFF2-40B4-BE49-F238E27FC236}">
                <a16:creationId xmlns:a16="http://schemas.microsoft.com/office/drawing/2014/main" id="{EAA694B5-1CF0-5D84-8FE2-ED6FFC52D850}"/>
              </a:ext>
            </a:extLst>
          </p:cNvPr>
          <p:cNvSpPr txBox="1"/>
          <p:nvPr/>
        </p:nvSpPr>
        <p:spPr>
          <a:xfrm>
            <a:off x="3126660" y="2768300"/>
            <a:ext cx="1361020" cy="461665"/>
          </a:xfrm>
          <a:prstGeom prst="rect">
            <a:avLst/>
          </a:prstGeom>
          <a:noFill/>
        </p:spPr>
        <p:txBody>
          <a:bodyPr wrap="square" rtlCol="0">
            <a:spAutoFit/>
          </a:bodyPr>
          <a:lstStyle/>
          <a:p>
            <a:pPr algn="ctr"/>
            <a:r>
              <a:rPr lang="en-US" sz="2400" b="1" dirty="0">
                <a:solidFill>
                  <a:srgbClr val="FF9300"/>
                </a:solidFill>
              </a:rPr>
              <a:t>== 0 ?</a:t>
            </a:r>
          </a:p>
        </p:txBody>
      </p:sp>
      <p:sp>
        <p:nvSpPr>
          <p:cNvPr id="93" name="Rectangle 92">
            <a:extLst>
              <a:ext uri="{FF2B5EF4-FFF2-40B4-BE49-F238E27FC236}">
                <a16:creationId xmlns:a16="http://schemas.microsoft.com/office/drawing/2014/main" id="{371A611A-D411-C732-98CE-EAB45AF14F4B}"/>
              </a:ext>
            </a:extLst>
          </p:cNvPr>
          <p:cNvSpPr/>
          <p:nvPr/>
        </p:nvSpPr>
        <p:spPr>
          <a:xfrm>
            <a:off x="6388507" y="3437095"/>
            <a:ext cx="146913" cy="981793"/>
          </a:xfrm>
          <a:prstGeom prst="rect">
            <a:avLst/>
          </a:prstGeom>
          <a:solidFill>
            <a:srgbClr val="FF9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94" name="TextBox 93">
            <a:extLst>
              <a:ext uri="{FF2B5EF4-FFF2-40B4-BE49-F238E27FC236}">
                <a16:creationId xmlns:a16="http://schemas.microsoft.com/office/drawing/2014/main" id="{974D001E-C4FE-46A9-C108-F9F0E6FAC604}"/>
              </a:ext>
            </a:extLst>
          </p:cNvPr>
          <p:cNvSpPr txBox="1"/>
          <p:nvPr/>
        </p:nvSpPr>
        <p:spPr>
          <a:xfrm>
            <a:off x="6856585" y="4851356"/>
            <a:ext cx="632289" cy="369332"/>
          </a:xfrm>
          <a:prstGeom prst="rect">
            <a:avLst/>
          </a:prstGeom>
          <a:noFill/>
        </p:spPr>
        <p:txBody>
          <a:bodyPr wrap="none" rtlCol="0">
            <a:spAutoFit/>
          </a:bodyPr>
          <a:lstStyle/>
          <a:p>
            <a:r>
              <a:rPr lang="en-US" dirty="0"/>
              <a:t>MAC</a:t>
            </a:r>
          </a:p>
        </p:txBody>
      </p:sp>
      <p:cxnSp>
        <p:nvCxnSpPr>
          <p:cNvPr id="96" name="Curved Connector 95">
            <a:extLst>
              <a:ext uri="{FF2B5EF4-FFF2-40B4-BE49-F238E27FC236}">
                <a16:creationId xmlns:a16="http://schemas.microsoft.com/office/drawing/2014/main" id="{23923931-5ACD-D4B2-F868-6AB7A20370B0}"/>
              </a:ext>
            </a:extLst>
          </p:cNvPr>
          <p:cNvCxnSpPr>
            <a:stCxn id="57" idx="2"/>
          </p:cNvCxnSpPr>
          <p:nvPr/>
        </p:nvCxnSpPr>
        <p:spPr>
          <a:xfrm rot="16200000" flipH="1">
            <a:off x="6603430" y="4499748"/>
            <a:ext cx="447079" cy="280766"/>
          </a:xfrm>
          <a:prstGeom prst="curved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8E84EAD-29EA-E1B3-63F2-E11FC63671D1}"/>
              </a:ext>
            </a:extLst>
          </p:cNvPr>
          <p:cNvSpPr txBox="1"/>
          <p:nvPr/>
        </p:nvSpPr>
        <p:spPr>
          <a:xfrm>
            <a:off x="5600581" y="4873953"/>
            <a:ext cx="1031051" cy="369332"/>
          </a:xfrm>
          <a:prstGeom prst="rect">
            <a:avLst/>
          </a:prstGeom>
          <a:noFill/>
        </p:spPr>
        <p:txBody>
          <a:bodyPr wrap="none" rtlCol="0">
            <a:spAutoFit/>
          </a:bodyPr>
          <a:lstStyle/>
          <a:p>
            <a:r>
              <a:rPr lang="en-US" b="1" dirty="0"/>
              <a:t>Identifier</a:t>
            </a:r>
          </a:p>
        </p:txBody>
      </p:sp>
      <p:cxnSp>
        <p:nvCxnSpPr>
          <p:cNvPr id="98" name="Curved Connector 97">
            <a:extLst>
              <a:ext uri="{FF2B5EF4-FFF2-40B4-BE49-F238E27FC236}">
                <a16:creationId xmlns:a16="http://schemas.microsoft.com/office/drawing/2014/main" id="{A0BD8393-2B85-6613-E935-9CA4638A078F}"/>
              </a:ext>
            </a:extLst>
          </p:cNvPr>
          <p:cNvCxnSpPr>
            <a:cxnSpLocks/>
            <a:stCxn id="93" idx="2"/>
            <a:endCxn id="97" idx="0"/>
          </p:cNvCxnSpPr>
          <p:nvPr/>
        </p:nvCxnSpPr>
        <p:spPr>
          <a:xfrm rot="5400000">
            <a:off x="6061504" y="4473492"/>
            <a:ext cx="455065" cy="345857"/>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A9777B26-20CA-28C4-DF72-FED5D7CF41A0}"/>
                  </a:ext>
                </a:extLst>
              </p:cNvPr>
              <p:cNvSpPr txBox="1"/>
              <p:nvPr/>
            </p:nvSpPr>
            <p:spPr>
              <a:xfrm>
                <a:off x="8212833" y="1533968"/>
                <a:ext cx="1361020"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3200" b="1" i="1" smtClean="0">
                          <a:solidFill>
                            <a:srgbClr val="FF9300"/>
                          </a:solidFill>
                          <a:latin typeface="Cambria Math" panose="02040503050406030204" pitchFamily="18" charset="0"/>
                          <a:ea typeface="Cambria Math" panose="02040503050406030204" pitchFamily="18" charset="0"/>
                        </a:rPr>
                        <m:t>≠</m:t>
                      </m:r>
                    </m:oMath>
                  </m:oMathPara>
                </a14:m>
                <a:endParaRPr lang="en-US" sz="2400" b="1" dirty="0">
                  <a:solidFill>
                    <a:srgbClr val="FF9300"/>
                  </a:solidFill>
                </a:endParaRPr>
              </a:p>
            </p:txBody>
          </p:sp>
        </mc:Choice>
        <mc:Fallback xmlns="">
          <p:sp>
            <p:nvSpPr>
              <p:cNvPr id="101" name="TextBox 100">
                <a:extLst>
                  <a:ext uri="{FF2B5EF4-FFF2-40B4-BE49-F238E27FC236}">
                    <a16:creationId xmlns:a16="http://schemas.microsoft.com/office/drawing/2014/main" id="{A9777B26-20CA-28C4-DF72-FED5D7CF41A0}"/>
                  </a:ext>
                </a:extLst>
              </p:cNvPr>
              <p:cNvSpPr txBox="1">
                <a:spLocks noRot="1" noChangeAspect="1" noMove="1" noResize="1" noEditPoints="1" noAdjustHandles="1" noChangeArrowheads="1" noChangeShapeType="1" noTextEdit="1"/>
              </p:cNvSpPr>
              <p:nvPr/>
            </p:nvSpPr>
            <p:spPr>
              <a:xfrm>
                <a:off x="8212833" y="1533968"/>
                <a:ext cx="1361020" cy="584775"/>
              </a:xfrm>
              <a:prstGeom prst="rect">
                <a:avLst/>
              </a:prstGeom>
              <a:blipFill>
                <a:blip r:embed="rId3"/>
                <a:stretch>
                  <a:fillRect/>
                </a:stretch>
              </a:blipFill>
            </p:spPr>
            <p:txBody>
              <a:bodyPr/>
              <a:lstStyle/>
              <a:p>
                <a:r>
                  <a:rPr lang="en-US">
                    <a:noFill/>
                  </a:rPr>
                  <a:t> </a:t>
                </a:r>
              </a:p>
            </p:txBody>
          </p:sp>
        </mc:Fallback>
      </mc:AlternateContent>
      <p:sp>
        <p:nvSpPr>
          <p:cNvPr id="103" name="Rounded Rectangle 102">
            <a:extLst>
              <a:ext uri="{FF2B5EF4-FFF2-40B4-BE49-F238E27FC236}">
                <a16:creationId xmlns:a16="http://schemas.microsoft.com/office/drawing/2014/main" id="{1D982652-F962-1443-7102-6F06C6A3D717}"/>
              </a:ext>
            </a:extLst>
          </p:cNvPr>
          <p:cNvSpPr/>
          <p:nvPr/>
        </p:nvSpPr>
        <p:spPr>
          <a:xfrm>
            <a:off x="6319304" y="3282644"/>
            <a:ext cx="293828" cy="1202878"/>
          </a:xfrm>
          <a:prstGeom prst="roundRect">
            <a:avLst/>
          </a:prstGeom>
          <a:noFill/>
          <a:ln w="57150">
            <a:solidFill>
              <a:srgbClr val="FF93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107" name="Elbow Connector 106">
            <a:extLst>
              <a:ext uri="{FF2B5EF4-FFF2-40B4-BE49-F238E27FC236}">
                <a16:creationId xmlns:a16="http://schemas.microsoft.com/office/drawing/2014/main" id="{3E23CFF3-1CAB-722D-95F0-699A7B1A9F8A}"/>
              </a:ext>
            </a:extLst>
          </p:cNvPr>
          <p:cNvCxnSpPr>
            <a:cxnSpLocks/>
            <a:stCxn id="103" idx="0"/>
          </p:cNvCxnSpPr>
          <p:nvPr/>
        </p:nvCxnSpPr>
        <p:spPr>
          <a:xfrm rot="5400000" flipH="1" flipV="1">
            <a:off x="6600532" y="1692834"/>
            <a:ext cx="1455496" cy="1724125"/>
          </a:xfrm>
          <a:prstGeom prst="bentConnector2">
            <a:avLst/>
          </a:prstGeom>
          <a:ln w="38100">
            <a:solidFill>
              <a:srgbClr val="FF9300"/>
            </a:solidFill>
            <a:tailEnd type="triangle"/>
          </a:ln>
        </p:spPr>
        <p:style>
          <a:lnRef idx="1">
            <a:schemeClr val="accent1"/>
          </a:lnRef>
          <a:fillRef idx="0">
            <a:schemeClr val="accent1"/>
          </a:fillRef>
          <a:effectRef idx="0">
            <a:schemeClr val="accent1"/>
          </a:effectRef>
          <a:fontRef idx="minor">
            <a:schemeClr val="tx1"/>
          </a:fontRef>
        </p:style>
      </p:cxnSp>
      <p:sp>
        <p:nvSpPr>
          <p:cNvPr id="110" name="Cloud 109">
            <a:extLst>
              <a:ext uri="{FF2B5EF4-FFF2-40B4-BE49-F238E27FC236}">
                <a16:creationId xmlns:a16="http://schemas.microsoft.com/office/drawing/2014/main" id="{102C2458-C8BE-AD3D-6DDD-D8E813700770}"/>
              </a:ext>
            </a:extLst>
          </p:cNvPr>
          <p:cNvSpPr/>
          <p:nvPr/>
        </p:nvSpPr>
        <p:spPr>
          <a:xfrm>
            <a:off x="9596343" y="1586357"/>
            <a:ext cx="1873452" cy="502920"/>
          </a:xfrm>
          <a:prstGeom prst="cloud">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No Delay</a:t>
            </a:r>
            <a:endParaRPr lang="en-US" dirty="0">
              <a:solidFill>
                <a:schemeClr val="tx1"/>
              </a:solidFill>
            </a:endParaRPr>
          </a:p>
        </p:txBody>
      </p:sp>
      <p:cxnSp>
        <p:nvCxnSpPr>
          <p:cNvPr id="112" name="Elbow Connector 111">
            <a:extLst>
              <a:ext uri="{FF2B5EF4-FFF2-40B4-BE49-F238E27FC236}">
                <a16:creationId xmlns:a16="http://schemas.microsoft.com/office/drawing/2014/main" id="{ED1A1F6C-D7FB-6014-0FD3-3984E22CCC23}"/>
              </a:ext>
            </a:extLst>
          </p:cNvPr>
          <p:cNvCxnSpPr>
            <a:cxnSpLocks/>
          </p:cNvCxnSpPr>
          <p:nvPr/>
        </p:nvCxnSpPr>
        <p:spPr>
          <a:xfrm flipV="1">
            <a:off x="7648603" y="2438162"/>
            <a:ext cx="930765" cy="903692"/>
          </a:xfrm>
          <a:prstGeom prst="bentConnector3">
            <a:avLst>
              <a:gd name="adj1" fmla="val 167"/>
            </a:avLst>
          </a:prstGeom>
          <a:ln w="38100">
            <a:solidFill>
              <a:srgbClr val="EBA39A"/>
            </a:solidFill>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BDF1BA18-5CE8-5A3A-BF88-8935FF761A14}"/>
              </a:ext>
            </a:extLst>
          </p:cNvPr>
          <p:cNvSpPr txBox="1"/>
          <p:nvPr/>
        </p:nvSpPr>
        <p:spPr>
          <a:xfrm>
            <a:off x="8543370" y="2212301"/>
            <a:ext cx="1361020" cy="461665"/>
          </a:xfrm>
          <a:prstGeom prst="rect">
            <a:avLst/>
          </a:prstGeom>
          <a:noFill/>
        </p:spPr>
        <p:txBody>
          <a:bodyPr wrap="square" rtlCol="0">
            <a:spAutoFit/>
          </a:bodyPr>
          <a:lstStyle/>
          <a:p>
            <a:pPr algn="ctr"/>
            <a:r>
              <a:rPr lang="en-US" sz="2400" b="1" dirty="0">
                <a:solidFill>
                  <a:srgbClr val="EBA39A"/>
                </a:solidFill>
              </a:rPr>
              <a:t>== 0 ?</a:t>
            </a:r>
          </a:p>
        </p:txBody>
      </p:sp>
      <p:sp>
        <p:nvSpPr>
          <p:cNvPr id="116" name="Cloud 115">
            <a:extLst>
              <a:ext uri="{FF2B5EF4-FFF2-40B4-BE49-F238E27FC236}">
                <a16:creationId xmlns:a16="http://schemas.microsoft.com/office/drawing/2014/main" id="{478B18F0-9AC2-9F87-647C-07FFD6B41917}"/>
              </a:ext>
            </a:extLst>
          </p:cNvPr>
          <p:cNvSpPr/>
          <p:nvPr/>
        </p:nvSpPr>
        <p:spPr>
          <a:xfrm>
            <a:off x="9761754" y="2190055"/>
            <a:ext cx="1873452" cy="502920"/>
          </a:xfrm>
          <a:prstGeom prst="cloud">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No Delay</a:t>
            </a:r>
            <a:endParaRPr lang="en-US" dirty="0">
              <a:solidFill>
                <a:schemeClr val="tx1"/>
              </a:solidFill>
            </a:endParaRPr>
          </a:p>
        </p:txBody>
      </p:sp>
      <p:sp>
        <p:nvSpPr>
          <p:cNvPr id="117" name="TextBox 116">
            <a:extLst>
              <a:ext uri="{FF2B5EF4-FFF2-40B4-BE49-F238E27FC236}">
                <a16:creationId xmlns:a16="http://schemas.microsoft.com/office/drawing/2014/main" id="{BE9987A6-E465-5968-FC16-96A00F6B3602}"/>
              </a:ext>
            </a:extLst>
          </p:cNvPr>
          <p:cNvSpPr txBox="1"/>
          <p:nvPr/>
        </p:nvSpPr>
        <p:spPr>
          <a:xfrm>
            <a:off x="-1" y="6213247"/>
            <a:ext cx="12192001" cy="461665"/>
          </a:xfrm>
          <a:prstGeom prst="rect">
            <a:avLst/>
          </a:prstGeom>
          <a:solidFill>
            <a:srgbClr val="002060"/>
          </a:solidFill>
          <a:ln w="28575">
            <a:noFill/>
          </a:ln>
        </p:spPr>
        <p:txBody>
          <a:bodyPr wrap="square">
            <a:spAutoFit/>
          </a:bodyPr>
          <a:lstStyle/>
          <a:p>
            <a:pPr algn="ctr"/>
            <a:r>
              <a:rPr lang="en-US" sz="2400" b="1" dirty="0">
                <a:solidFill>
                  <a:schemeClr val="bg1"/>
                </a:solidFill>
              </a:rPr>
              <a:t>Using identifier to avoid MAC delay and storing zero-MAC reduces overheads to 0.3%</a:t>
            </a:r>
            <a:endParaRPr lang="en-US" sz="2400" b="1" baseline="-25000" dirty="0">
              <a:solidFill>
                <a:schemeClr val="bg1"/>
              </a:solidFill>
            </a:endParaRPr>
          </a:p>
        </p:txBody>
      </p:sp>
      <p:sp>
        <p:nvSpPr>
          <p:cNvPr id="118" name="TextBox 117">
            <a:extLst>
              <a:ext uri="{FF2B5EF4-FFF2-40B4-BE49-F238E27FC236}">
                <a16:creationId xmlns:a16="http://schemas.microsoft.com/office/drawing/2014/main" id="{AACCEDD4-1E0C-0826-C345-64ADF96F0183}"/>
              </a:ext>
            </a:extLst>
          </p:cNvPr>
          <p:cNvSpPr txBox="1"/>
          <p:nvPr/>
        </p:nvSpPr>
        <p:spPr>
          <a:xfrm>
            <a:off x="44627" y="1955618"/>
            <a:ext cx="2527271" cy="461665"/>
          </a:xfrm>
          <a:prstGeom prst="rect">
            <a:avLst/>
          </a:prstGeom>
          <a:noFill/>
        </p:spPr>
        <p:txBody>
          <a:bodyPr wrap="square" rtlCol="0">
            <a:spAutoFit/>
          </a:bodyPr>
          <a:lstStyle/>
          <a:p>
            <a:pPr algn="ctr"/>
            <a:r>
              <a:rPr lang="en-US" sz="2400" b="1" dirty="0">
                <a:solidFill>
                  <a:srgbClr val="00B050"/>
                </a:solidFill>
              </a:rPr>
              <a:t>1.3% → 0.3%</a:t>
            </a:r>
          </a:p>
        </p:txBody>
      </p:sp>
      <p:sp>
        <p:nvSpPr>
          <p:cNvPr id="119" name="TextBox 118">
            <a:extLst>
              <a:ext uri="{FF2B5EF4-FFF2-40B4-BE49-F238E27FC236}">
                <a16:creationId xmlns:a16="http://schemas.microsoft.com/office/drawing/2014/main" id="{D4FBCB56-9DCD-1B21-9AD0-EBF662416185}"/>
              </a:ext>
            </a:extLst>
          </p:cNvPr>
          <p:cNvSpPr txBox="1"/>
          <p:nvPr/>
        </p:nvSpPr>
        <p:spPr>
          <a:xfrm>
            <a:off x="640086" y="1469352"/>
            <a:ext cx="1404102" cy="461665"/>
          </a:xfrm>
          <a:prstGeom prst="rect">
            <a:avLst/>
          </a:prstGeom>
          <a:noFill/>
        </p:spPr>
        <p:txBody>
          <a:bodyPr wrap="none" rtlCol="0">
            <a:spAutoFit/>
          </a:bodyPr>
          <a:lstStyle/>
          <a:p>
            <a:r>
              <a:rPr lang="en-US" sz="2400" dirty="0"/>
              <a:t>Slowdown</a:t>
            </a:r>
          </a:p>
        </p:txBody>
      </p:sp>
      <p:sp>
        <p:nvSpPr>
          <p:cNvPr id="2" name="TextBox 1">
            <a:extLst>
              <a:ext uri="{FF2B5EF4-FFF2-40B4-BE49-F238E27FC236}">
                <a16:creationId xmlns:a16="http://schemas.microsoft.com/office/drawing/2014/main" id="{113DC46E-E350-294C-23F7-BB43E3FD777D}"/>
              </a:ext>
            </a:extLst>
          </p:cNvPr>
          <p:cNvSpPr txBox="1"/>
          <p:nvPr/>
        </p:nvSpPr>
        <p:spPr>
          <a:xfrm>
            <a:off x="2645355" y="1931017"/>
            <a:ext cx="3080429" cy="461665"/>
          </a:xfrm>
          <a:prstGeom prst="rect">
            <a:avLst/>
          </a:prstGeom>
          <a:noFill/>
        </p:spPr>
        <p:txBody>
          <a:bodyPr wrap="square" rtlCol="0">
            <a:spAutoFit/>
          </a:bodyPr>
          <a:lstStyle/>
          <a:p>
            <a:pPr algn="ctr"/>
            <a:r>
              <a:rPr lang="en-US" sz="2400" b="1" dirty="0"/>
              <a:t>52-Bytes → 71-Bytes</a:t>
            </a:r>
          </a:p>
        </p:txBody>
      </p:sp>
      <p:sp>
        <p:nvSpPr>
          <p:cNvPr id="3" name="TextBox 2">
            <a:extLst>
              <a:ext uri="{FF2B5EF4-FFF2-40B4-BE49-F238E27FC236}">
                <a16:creationId xmlns:a16="http://schemas.microsoft.com/office/drawing/2014/main" id="{B75F4430-A60A-755A-7042-477119AC3466}"/>
              </a:ext>
            </a:extLst>
          </p:cNvPr>
          <p:cNvSpPr txBox="1"/>
          <p:nvPr/>
        </p:nvSpPr>
        <p:spPr>
          <a:xfrm>
            <a:off x="3829280" y="1480563"/>
            <a:ext cx="915635" cy="461665"/>
          </a:xfrm>
          <a:prstGeom prst="rect">
            <a:avLst/>
          </a:prstGeom>
          <a:noFill/>
        </p:spPr>
        <p:txBody>
          <a:bodyPr wrap="none" rtlCol="0">
            <a:spAutoFit/>
          </a:bodyPr>
          <a:lstStyle/>
          <a:p>
            <a:r>
              <a:rPr lang="en-US" sz="2400" dirty="0"/>
              <a:t>SRAM</a:t>
            </a:r>
          </a:p>
        </p:txBody>
      </p:sp>
    </p:spTree>
    <p:extLst>
      <p:ext uri="{BB962C8B-B14F-4D97-AF65-F5344CB8AC3E}">
        <p14:creationId xmlns:p14="http://schemas.microsoft.com/office/powerpoint/2010/main" val="94278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55"/>
                                        </p:tgtEl>
                                        <p:attrNameLst>
                                          <p:attrName>style.visibility</p:attrName>
                                        </p:attrNameLst>
                                      </p:cBhvr>
                                      <p:to>
                                        <p:strVal val="hidden"/>
                                      </p:to>
                                    </p:set>
                                  </p:childTnLst>
                                </p:cTn>
                              </p:par>
                              <p:par>
                                <p:cTn id="14" presetID="9" presetClass="entr" presetSubtype="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dissolve">
                                      <p:cBhvr>
                                        <p:cTn id="16" dur="500"/>
                                        <p:tgtEl>
                                          <p:spTgt spid="9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dissolve">
                                      <p:cBhvr>
                                        <p:cTn id="19" dur="500"/>
                                        <p:tgtEl>
                                          <p:spTgt spid="9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dissolve">
                                      <p:cBhvr>
                                        <p:cTn id="24" dur="500"/>
                                        <p:tgtEl>
                                          <p:spTgt spid="93"/>
                                        </p:tgtEl>
                                      </p:cBhvr>
                                    </p:animEffect>
                                  </p:childTnLst>
                                </p:cTn>
                              </p:par>
                              <p:par>
                                <p:cTn id="25" presetID="9" presetClass="entr" presetSubtype="0"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dissolve">
                                      <p:cBhvr>
                                        <p:cTn id="27" dur="500"/>
                                        <p:tgtEl>
                                          <p:spTgt spid="9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dissolve">
                                      <p:cBhvr>
                                        <p:cTn id="30" dur="500"/>
                                        <p:tgtEl>
                                          <p:spTgt spid="9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dissolve">
                                      <p:cBhvr>
                                        <p:cTn id="35" dur="500"/>
                                        <p:tgtEl>
                                          <p:spTgt spid="10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dissolve">
                                      <p:cBhvr>
                                        <p:cTn id="38" dur="500"/>
                                        <p:tgtEl>
                                          <p:spTgt spid="101"/>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0"/>
                                        </p:tgtEl>
                                        <p:attrNameLst>
                                          <p:attrName>style.visibility</p:attrName>
                                        </p:attrNameLst>
                                      </p:cBhvr>
                                      <p:to>
                                        <p:strVal val="visible"/>
                                      </p:to>
                                    </p:set>
                                    <p:animEffect transition="in" filter="dissolve">
                                      <p:cBhvr>
                                        <p:cTn id="41" dur="500"/>
                                        <p:tgtEl>
                                          <p:spTgt spid="11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dissolve">
                                      <p:cBhvr>
                                        <p:cTn id="44" dur="500"/>
                                        <p:tgtEl>
                                          <p:spTgt spid="10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par>
                                <p:cTn id="50" presetID="9" presetClass="entr" presetSubtype="0" fill="hold" nodeType="with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dissolve">
                                      <p:cBhvr>
                                        <p:cTn id="52" dur="500"/>
                                        <p:tgtEl>
                                          <p:spTgt spid="11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15"/>
                                        </p:tgtEl>
                                        <p:attrNameLst>
                                          <p:attrName>style.visibility</p:attrName>
                                        </p:attrNameLst>
                                      </p:cBhvr>
                                      <p:to>
                                        <p:strVal val="visible"/>
                                      </p:to>
                                    </p:set>
                                    <p:animEffect transition="in" filter="dissolve">
                                      <p:cBhvr>
                                        <p:cTn id="55" dur="500"/>
                                        <p:tgtEl>
                                          <p:spTgt spid="11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16"/>
                                        </p:tgtEl>
                                        <p:attrNameLst>
                                          <p:attrName>style.visibility</p:attrName>
                                        </p:attrNameLst>
                                      </p:cBhvr>
                                      <p:to>
                                        <p:strVal val="visible"/>
                                      </p:to>
                                    </p:set>
                                    <p:animEffect transition="in" filter="dissolve">
                                      <p:cBhvr>
                                        <p:cTn id="58" dur="500"/>
                                        <p:tgtEl>
                                          <p:spTgt spid="11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dissolve">
                                      <p:cBhvr>
                                        <p:cTn id="63" dur="500"/>
                                        <p:tgtEl>
                                          <p:spTgt spid="118"/>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19"/>
                                        </p:tgtEl>
                                        <p:attrNameLst>
                                          <p:attrName>style.visibility</p:attrName>
                                        </p:attrNameLst>
                                      </p:cBhvr>
                                      <p:to>
                                        <p:strVal val="visible"/>
                                      </p:to>
                                    </p:set>
                                    <p:animEffect transition="in" filter="dissolve">
                                      <p:cBhvr>
                                        <p:cTn id="66" dur="500"/>
                                        <p:tgtEl>
                                          <p:spTgt spid="119"/>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dissolve">
                                      <p:cBhvr>
                                        <p:cTn id="69" dur="500"/>
                                        <p:tgtEl>
                                          <p:spTgt spid="2"/>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dissolve">
                                      <p:cBhvr>
                                        <p:cTn id="72" dur="500"/>
                                        <p:tgtEl>
                                          <p:spTgt spid="3"/>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17"/>
                                        </p:tgtEl>
                                        <p:attrNameLst>
                                          <p:attrName>style.visibility</p:attrName>
                                        </p:attrNameLst>
                                      </p:cBhvr>
                                      <p:to>
                                        <p:strVal val="visible"/>
                                      </p:to>
                                    </p:set>
                                    <p:animEffect transition="in" filter="dissolve">
                                      <p:cBhvr>
                                        <p:cTn id="7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3" grpId="0" animBg="1"/>
      <p:bldP spid="55" grpId="0"/>
      <p:bldP spid="60" grpId="0" animBg="1"/>
      <p:bldP spid="91" grpId="0" animBg="1"/>
      <p:bldP spid="92" grpId="0"/>
      <p:bldP spid="93" grpId="0" animBg="1"/>
      <p:bldP spid="97" grpId="0"/>
      <p:bldP spid="101" grpId="0"/>
      <p:bldP spid="103" grpId="0" animBg="1"/>
      <p:bldP spid="110" grpId="0" animBg="1"/>
      <p:bldP spid="115" grpId="0"/>
      <p:bldP spid="116" grpId="0" animBg="1"/>
      <p:bldP spid="117" grpId="0" animBg="1"/>
      <p:bldP spid="118" grpId="0"/>
      <p:bldP spid="119"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F7B9A07C-8271-5EF4-93DD-61F1209763AA}"/>
              </a:ext>
            </a:extLst>
          </p:cNvPr>
          <p:cNvGraphicFramePr>
            <a:graphicFrameLocks noGrp="1"/>
          </p:cNvGraphicFramePr>
          <p:nvPr>
            <p:extLst>
              <p:ext uri="{D42A27DB-BD31-4B8C-83A1-F6EECF244321}">
                <p14:modId xmlns:p14="http://schemas.microsoft.com/office/powerpoint/2010/main" val="1595510637"/>
              </p:ext>
            </p:extLst>
          </p:nvPr>
        </p:nvGraphicFramePr>
        <p:xfrm>
          <a:off x="2941356" y="3200400"/>
          <a:ext cx="2425149" cy="457200"/>
        </p:xfrm>
        <a:graphic>
          <a:graphicData uri="http://schemas.openxmlformats.org/drawingml/2006/table">
            <a:tbl>
              <a:tblPr firstRow="1" bandRow="1">
                <a:tableStyleId>{5940675A-B579-460E-94D1-54222C63F5DA}</a:tableStyleId>
              </a:tblPr>
              <a:tblGrid>
                <a:gridCol w="2425149">
                  <a:extLst>
                    <a:ext uri="{9D8B030D-6E8A-4147-A177-3AD203B41FA5}">
                      <a16:colId xmlns:a16="http://schemas.microsoft.com/office/drawing/2014/main" val="1135691181"/>
                    </a:ext>
                  </a:extLst>
                </a:gridCol>
              </a:tblGrid>
              <a:tr h="429684">
                <a:tc>
                  <a:txBody>
                    <a:bodyPr/>
                    <a:lstStyle/>
                    <a:p>
                      <a:pPr algn="ctr"/>
                      <a:endParaRPr lang="en-US" sz="2400" b="1" dirty="0"/>
                    </a:p>
                  </a:txBody>
                  <a:tcPr/>
                </a:tc>
                <a:extLst>
                  <a:ext uri="{0D108BD9-81ED-4DB2-BD59-A6C34878D82A}">
                    <a16:rowId xmlns:a16="http://schemas.microsoft.com/office/drawing/2014/main" val="4041443317"/>
                  </a:ext>
                </a:extLst>
              </a:tr>
            </a:tbl>
          </a:graphicData>
        </a:graphic>
      </p:graphicFrame>
      <p:sp>
        <p:nvSpPr>
          <p:cNvPr id="6" name="Title 1">
            <a:extLst>
              <a:ext uri="{FF2B5EF4-FFF2-40B4-BE49-F238E27FC236}">
                <a16:creationId xmlns:a16="http://schemas.microsoft.com/office/drawing/2014/main" id="{A4E7DBA7-5EBA-FA6D-BCC1-5F52CF5D3146}"/>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t>Pt-guard’s best effort error correction</a:t>
            </a:r>
          </a:p>
        </p:txBody>
      </p:sp>
      <p:graphicFrame>
        <p:nvGraphicFramePr>
          <p:cNvPr id="7" name="Table 7">
            <a:extLst>
              <a:ext uri="{FF2B5EF4-FFF2-40B4-BE49-F238E27FC236}">
                <a16:creationId xmlns:a16="http://schemas.microsoft.com/office/drawing/2014/main" id="{E3BF5BAB-3134-2AE9-D0D7-C8CDB270F621}"/>
              </a:ext>
            </a:extLst>
          </p:cNvPr>
          <p:cNvGraphicFramePr>
            <a:graphicFrameLocks noGrp="1"/>
          </p:cNvGraphicFramePr>
          <p:nvPr>
            <p:extLst>
              <p:ext uri="{D42A27DB-BD31-4B8C-83A1-F6EECF244321}">
                <p14:modId xmlns:p14="http://schemas.microsoft.com/office/powerpoint/2010/main" val="2474840393"/>
              </p:ext>
            </p:extLst>
          </p:nvPr>
        </p:nvGraphicFramePr>
        <p:xfrm>
          <a:off x="5349460" y="3202424"/>
          <a:ext cx="4859130" cy="457200"/>
        </p:xfrm>
        <a:graphic>
          <a:graphicData uri="http://schemas.openxmlformats.org/drawingml/2006/table">
            <a:tbl>
              <a:tblPr firstRow="1" bandRow="1">
                <a:tableStyleId>{5940675A-B579-460E-94D1-54222C63F5DA}</a:tableStyleId>
              </a:tblPr>
              <a:tblGrid>
                <a:gridCol w="4859130">
                  <a:extLst>
                    <a:ext uri="{9D8B030D-6E8A-4147-A177-3AD203B41FA5}">
                      <a16:colId xmlns:a16="http://schemas.microsoft.com/office/drawing/2014/main" val="1135691181"/>
                    </a:ext>
                  </a:extLst>
                </a:gridCol>
              </a:tblGrid>
              <a:tr h="429684">
                <a:tc>
                  <a:txBody>
                    <a:bodyPr/>
                    <a:lstStyle/>
                    <a:p>
                      <a:pPr algn="ctr"/>
                      <a:r>
                        <a:rPr lang="en-US" sz="2400" b="1" dirty="0"/>
                        <a:t>1   0   1   0   1   1   1   0   1   1</a:t>
                      </a:r>
                    </a:p>
                  </a:txBody>
                  <a:tcPr/>
                </a:tc>
                <a:extLst>
                  <a:ext uri="{0D108BD9-81ED-4DB2-BD59-A6C34878D82A}">
                    <a16:rowId xmlns:a16="http://schemas.microsoft.com/office/drawing/2014/main" val="4041443317"/>
                  </a:ext>
                </a:extLst>
              </a:tr>
            </a:tbl>
          </a:graphicData>
        </a:graphic>
      </p:graphicFrame>
      <p:graphicFrame>
        <p:nvGraphicFramePr>
          <p:cNvPr id="8" name="Table 7">
            <a:extLst>
              <a:ext uri="{FF2B5EF4-FFF2-40B4-BE49-F238E27FC236}">
                <a16:creationId xmlns:a16="http://schemas.microsoft.com/office/drawing/2014/main" id="{2BCC4AAD-D2D5-92CB-2C1D-48AC213B84F5}"/>
              </a:ext>
            </a:extLst>
          </p:cNvPr>
          <p:cNvGraphicFramePr>
            <a:graphicFrameLocks noGrp="1"/>
          </p:cNvGraphicFramePr>
          <p:nvPr>
            <p:extLst>
              <p:ext uri="{D42A27DB-BD31-4B8C-83A1-F6EECF244321}">
                <p14:modId xmlns:p14="http://schemas.microsoft.com/office/powerpoint/2010/main" val="2402880835"/>
              </p:ext>
            </p:extLst>
          </p:nvPr>
        </p:nvGraphicFramePr>
        <p:xfrm>
          <a:off x="2941356" y="3206889"/>
          <a:ext cx="2425149" cy="457200"/>
        </p:xfrm>
        <a:graphic>
          <a:graphicData uri="http://schemas.openxmlformats.org/drawingml/2006/table">
            <a:tbl>
              <a:tblPr firstRow="1" bandRow="1">
                <a:tableStyleId>{5940675A-B579-460E-94D1-54222C63F5DA}</a:tableStyleId>
              </a:tblPr>
              <a:tblGrid>
                <a:gridCol w="2425149">
                  <a:extLst>
                    <a:ext uri="{9D8B030D-6E8A-4147-A177-3AD203B41FA5}">
                      <a16:colId xmlns:a16="http://schemas.microsoft.com/office/drawing/2014/main" val="1135691181"/>
                    </a:ext>
                  </a:extLst>
                </a:gridCol>
              </a:tblGrid>
              <a:tr h="429684">
                <a:tc>
                  <a:txBody>
                    <a:bodyPr/>
                    <a:lstStyle/>
                    <a:p>
                      <a:pPr algn="ctr"/>
                      <a:r>
                        <a:rPr lang="en-US" sz="2400" b="1" dirty="0"/>
                        <a:t>1   1   1   0   0   1</a:t>
                      </a:r>
                    </a:p>
                  </a:txBody>
                  <a:tcPr>
                    <a:solidFill>
                      <a:schemeClr val="accent1">
                        <a:lumMod val="20000"/>
                        <a:lumOff val="80000"/>
                      </a:schemeClr>
                    </a:solidFill>
                  </a:tcPr>
                </a:tc>
                <a:extLst>
                  <a:ext uri="{0D108BD9-81ED-4DB2-BD59-A6C34878D82A}">
                    <a16:rowId xmlns:a16="http://schemas.microsoft.com/office/drawing/2014/main" val="4041443317"/>
                  </a:ext>
                </a:extLst>
              </a:tr>
            </a:tbl>
          </a:graphicData>
        </a:graphic>
      </p:graphicFrame>
      <p:sp>
        <p:nvSpPr>
          <p:cNvPr id="13" name="TextBox 12">
            <a:extLst>
              <a:ext uri="{FF2B5EF4-FFF2-40B4-BE49-F238E27FC236}">
                <a16:creationId xmlns:a16="http://schemas.microsoft.com/office/drawing/2014/main" id="{87248577-1AC0-B598-777D-291139C3D3FB}"/>
              </a:ext>
            </a:extLst>
          </p:cNvPr>
          <p:cNvSpPr txBox="1"/>
          <p:nvPr/>
        </p:nvSpPr>
        <p:spPr>
          <a:xfrm>
            <a:off x="9038564" y="3202424"/>
            <a:ext cx="357809" cy="461665"/>
          </a:xfrm>
          <a:prstGeom prst="rect">
            <a:avLst/>
          </a:prstGeom>
          <a:solidFill>
            <a:schemeClr val="bg1"/>
          </a:solidFill>
        </p:spPr>
        <p:txBody>
          <a:bodyPr wrap="square">
            <a:spAutoFit/>
          </a:bodyPr>
          <a:lstStyle/>
          <a:p>
            <a:pPr algn="ctr"/>
            <a:r>
              <a:rPr lang="en-US" sz="2400" b="1" dirty="0">
                <a:solidFill>
                  <a:srgbClr val="C00000"/>
                </a:solidFill>
              </a:rPr>
              <a:t>0</a:t>
            </a:r>
            <a:endParaRPr lang="en-US" sz="2400" dirty="0">
              <a:solidFill>
                <a:srgbClr val="C00000"/>
              </a:solidFill>
            </a:endParaRPr>
          </a:p>
        </p:txBody>
      </p:sp>
      <p:cxnSp>
        <p:nvCxnSpPr>
          <p:cNvPr id="21" name="Elbow Connector 20">
            <a:extLst>
              <a:ext uri="{FF2B5EF4-FFF2-40B4-BE49-F238E27FC236}">
                <a16:creationId xmlns:a16="http://schemas.microsoft.com/office/drawing/2014/main" id="{D002FAE6-A60B-5A0B-55F7-083ABC71357A}"/>
              </a:ext>
            </a:extLst>
          </p:cNvPr>
          <p:cNvCxnSpPr>
            <a:cxnSpLocks/>
            <a:endCxn id="14" idx="0"/>
          </p:cNvCxnSpPr>
          <p:nvPr/>
        </p:nvCxnSpPr>
        <p:spPr>
          <a:xfrm rot="10800000" flipV="1">
            <a:off x="4153931" y="2299252"/>
            <a:ext cx="3673687" cy="901147"/>
          </a:xfrm>
          <a:prstGeom prst="bent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Right Brace 21">
            <a:extLst>
              <a:ext uri="{FF2B5EF4-FFF2-40B4-BE49-F238E27FC236}">
                <a16:creationId xmlns:a16="http://schemas.microsoft.com/office/drawing/2014/main" id="{5A7FB940-9134-AF4F-C6E5-A7E34598A44A}"/>
              </a:ext>
            </a:extLst>
          </p:cNvPr>
          <p:cNvSpPr/>
          <p:nvPr/>
        </p:nvSpPr>
        <p:spPr>
          <a:xfrm rot="16200000">
            <a:off x="7643549" y="555735"/>
            <a:ext cx="371135" cy="4750114"/>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E7FBD88-6EE9-A56E-4CD6-7F5E1C291DE3}"/>
              </a:ext>
            </a:extLst>
          </p:cNvPr>
          <p:cNvCxnSpPr/>
          <p:nvPr/>
        </p:nvCxnSpPr>
        <p:spPr>
          <a:xfrm flipV="1">
            <a:off x="7827617" y="2279375"/>
            <a:ext cx="0" cy="46584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Cloud 26">
            <a:extLst>
              <a:ext uri="{FF2B5EF4-FFF2-40B4-BE49-F238E27FC236}">
                <a16:creationId xmlns:a16="http://schemas.microsoft.com/office/drawing/2014/main" id="{023DF0E1-D78C-B3C6-E987-1051CE9635FD}"/>
              </a:ext>
            </a:extLst>
          </p:cNvPr>
          <p:cNvSpPr/>
          <p:nvPr/>
        </p:nvSpPr>
        <p:spPr>
          <a:xfrm>
            <a:off x="849344" y="2657721"/>
            <a:ext cx="1363143" cy="542678"/>
          </a:xfrm>
          <a:prstGeom prst="cloud">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Bit flip</a:t>
            </a:r>
            <a:endParaRPr lang="en-US" dirty="0">
              <a:solidFill>
                <a:schemeClr val="tx1"/>
              </a:solidFill>
            </a:endParaRPr>
          </a:p>
        </p:txBody>
      </p:sp>
      <p:graphicFrame>
        <p:nvGraphicFramePr>
          <p:cNvPr id="28" name="Table 27">
            <a:extLst>
              <a:ext uri="{FF2B5EF4-FFF2-40B4-BE49-F238E27FC236}">
                <a16:creationId xmlns:a16="http://schemas.microsoft.com/office/drawing/2014/main" id="{67C035A3-1197-F89E-3914-C227A742BD2C}"/>
              </a:ext>
            </a:extLst>
          </p:cNvPr>
          <p:cNvGraphicFramePr>
            <a:graphicFrameLocks noGrp="1"/>
          </p:cNvGraphicFramePr>
          <p:nvPr>
            <p:extLst>
              <p:ext uri="{D42A27DB-BD31-4B8C-83A1-F6EECF244321}">
                <p14:modId xmlns:p14="http://schemas.microsoft.com/office/powerpoint/2010/main" val="1715097028"/>
              </p:ext>
            </p:extLst>
          </p:nvPr>
        </p:nvGraphicFramePr>
        <p:xfrm>
          <a:off x="6566450" y="5372356"/>
          <a:ext cx="2425149" cy="457200"/>
        </p:xfrm>
        <a:graphic>
          <a:graphicData uri="http://schemas.openxmlformats.org/drawingml/2006/table">
            <a:tbl>
              <a:tblPr firstRow="1" bandRow="1">
                <a:tableStyleId>{5940675A-B579-460E-94D1-54222C63F5DA}</a:tableStyleId>
              </a:tblPr>
              <a:tblGrid>
                <a:gridCol w="2425149">
                  <a:extLst>
                    <a:ext uri="{9D8B030D-6E8A-4147-A177-3AD203B41FA5}">
                      <a16:colId xmlns:a16="http://schemas.microsoft.com/office/drawing/2014/main" val="1135691181"/>
                    </a:ext>
                  </a:extLst>
                </a:gridCol>
              </a:tblGrid>
              <a:tr h="429684">
                <a:tc>
                  <a:txBody>
                    <a:bodyPr/>
                    <a:lstStyle/>
                    <a:p>
                      <a:pPr algn="ctr"/>
                      <a:r>
                        <a:rPr lang="en-US" sz="2400" b="1" dirty="0">
                          <a:solidFill>
                            <a:srgbClr val="C00000"/>
                          </a:solidFill>
                        </a:rPr>
                        <a:t>0</a:t>
                      </a:r>
                      <a:r>
                        <a:rPr lang="en-US" sz="2400" b="1" dirty="0"/>
                        <a:t>   1   1   </a:t>
                      </a:r>
                      <a:r>
                        <a:rPr lang="en-US" sz="2400" b="1" dirty="0">
                          <a:solidFill>
                            <a:srgbClr val="C00000"/>
                          </a:solidFill>
                        </a:rPr>
                        <a:t>1</a:t>
                      </a:r>
                      <a:r>
                        <a:rPr lang="en-US" sz="2400" b="1" dirty="0"/>
                        <a:t>   </a:t>
                      </a:r>
                      <a:r>
                        <a:rPr lang="en-US" sz="2400" b="1" dirty="0">
                          <a:solidFill>
                            <a:srgbClr val="C00000"/>
                          </a:solidFill>
                        </a:rPr>
                        <a:t>1</a:t>
                      </a:r>
                      <a:r>
                        <a:rPr lang="en-US" sz="2400" b="1" dirty="0"/>
                        <a:t>   1</a:t>
                      </a:r>
                    </a:p>
                  </a:txBody>
                  <a:tcPr/>
                </a:tc>
                <a:extLst>
                  <a:ext uri="{0D108BD9-81ED-4DB2-BD59-A6C34878D82A}">
                    <a16:rowId xmlns:a16="http://schemas.microsoft.com/office/drawing/2014/main" val="4041443317"/>
                  </a:ext>
                </a:extLst>
              </a:tr>
            </a:tbl>
          </a:graphicData>
        </a:graphic>
      </p:graphicFrame>
      <p:sp>
        <p:nvSpPr>
          <p:cNvPr id="29" name="Right Brace 28">
            <a:extLst>
              <a:ext uri="{FF2B5EF4-FFF2-40B4-BE49-F238E27FC236}">
                <a16:creationId xmlns:a16="http://schemas.microsoft.com/office/drawing/2014/main" id="{AF8C71F6-BF46-2833-155F-2BF12486025C}"/>
              </a:ext>
            </a:extLst>
          </p:cNvPr>
          <p:cNvSpPr/>
          <p:nvPr/>
        </p:nvSpPr>
        <p:spPr>
          <a:xfrm rot="5400000">
            <a:off x="7643549" y="1713984"/>
            <a:ext cx="371135" cy="4750114"/>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Arrow 29">
            <a:extLst>
              <a:ext uri="{FF2B5EF4-FFF2-40B4-BE49-F238E27FC236}">
                <a16:creationId xmlns:a16="http://schemas.microsoft.com/office/drawing/2014/main" id="{7F5DE083-24AA-9F29-00D2-02983E583DE0}"/>
              </a:ext>
            </a:extLst>
          </p:cNvPr>
          <p:cNvSpPr/>
          <p:nvPr/>
        </p:nvSpPr>
        <p:spPr>
          <a:xfrm rot="5400000">
            <a:off x="7385228" y="4585766"/>
            <a:ext cx="884777" cy="475433"/>
          </a:xfrm>
          <a:prstGeom prst="rightArrow">
            <a:avLst/>
          </a:prstGeom>
          <a:solidFill>
            <a:srgbClr val="EBA3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Table 7">
            <a:extLst>
              <a:ext uri="{FF2B5EF4-FFF2-40B4-BE49-F238E27FC236}">
                <a16:creationId xmlns:a16="http://schemas.microsoft.com/office/drawing/2014/main" id="{44062351-9D42-01DB-DF17-4E740FB4A43E}"/>
              </a:ext>
            </a:extLst>
          </p:cNvPr>
          <p:cNvGraphicFramePr>
            <a:graphicFrameLocks noGrp="1"/>
          </p:cNvGraphicFramePr>
          <p:nvPr>
            <p:extLst>
              <p:ext uri="{D42A27DB-BD31-4B8C-83A1-F6EECF244321}">
                <p14:modId xmlns:p14="http://schemas.microsoft.com/office/powerpoint/2010/main" val="2317774489"/>
              </p:ext>
            </p:extLst>
          </p:nvPr>
        </p:nvGraphicFramePr>
        <p:xfrm>
          <a:off x="5366505" y="3208655"/>
          <a:ext cx="4859130" cy="457200"/>
        </p:xfrm>
        <a:graphic>
          <a:graphicData uri="http://schemas.openxmlformats.org/drawingml/2006/table">
            <a:tbl>
              <a:tblPr firstRow="1" bandRow="1">
                <a:tableStyleId>{5940675A-B579-460E-94D1-54222C63F5DA}</a:tableStyleId>
              </a:tblPr>
              <a:tblGrid>
                <a:gridCol w="4859130">
                  <a:extLst>
                    <a:ext uri="{9D8B030D-6E8A-4147-A177-3AD203B41FA5}">
                      <a16:colId xmlns:a16="http://schemas.microsoft.com/office/drawing/2014/main" val="1135691181"/>
                    </a:ext>
                  </a:extLst>
                </a:gridCol>
              </a:tblGrid>
              <a:tr h="429684">
                <a:tc>
                  <a:txBody>
                    <a:bodyPr/>
                    <a:lstStyle/>
                    <a:p>
                      <a:pPr algn="ctr"/>
                      <a:r>
                        <a:rPr lang="en-US" sz="2400" b="1" dirty="0"/>
                        <a:t>1   0   </a:t>
                      </a:r>
                      <a:r>
                        <a:rPr lang="en-US" sz="2400" b="1" dirty="0">
                          <a:solidFill>
                            <a:srgbClr val="C00000"/>
                          </a:solidFill>
                        </a:rPr>
                        <a:t>0</a:t>
                      </a:r>
                      <a:r>
                        <a:rPr lang="en-US" sz="2400" b="1" dirty="0"/>
                        <a:t>   0   1   1   1   0   0   1</a:t>
                      </a:r>
                    </a:p>
                  </a:txBody>
                  <a:tcPr>
                    <a:solidFill>
                      <a:schemeClr val="bg1"/>
                    </a:solidFill>
                  </a:tcPr>
                </a:tc>
                <a:extLst>
                  <a:ext uri="{0D108BD9-81ED-4DB2-BD59-A6C34878D82A}">
                    <a16:rowId xmlns:a16="http://schemas.microsoft.com/office/drawing/2014/main" val="4041443317"/>
                  </a:ext>
                </a:extLst>
              </a:tr>
            </a:tbl>
          </a:graphicData>
        </a:graphic>
      </p:graphicFrame>
      <p:sp>
        <p:nvSpPr>
          <p:cNvPr id="32" name="TextBox 31">
            <a:extLst>
              <a:ext uri="{FF2B5EF4-FFF2-40B4-BE49-F238E27FC236}">
                <a16:creationId xmlns:a16="http://schemas.microsoft.com/office/drawing/2014/main" id="{6B11674C-E921-2E24-D03C-D8514A380FA2}"/>
              </a:ext>
            </a:extLst>
          </p:cNvPr>
          <p:cNvSpPr txBox="1"/>
          <p:nvPr/>
        </p:nvSpPr>
        <p:spPr>
          <a:xfrm>
            <a:off x="10694505" y="3195935"/>
            <a:ext cx="1119217" cy="461665"/>
          </a:xfrm>
          <a:prstGeom prst="rect">
            <a:avLst/>
          </a:prstGeom>
          <a:noFill/>
        </p:spPr>
        <p:txBody>
          <a:bodyPr wrap="none" rtlCol="0">
            <a:spAutoFit/>
          </a:bodyPr>
          <a:lstStyle/>
          <a:p>
            <a:r>
              <a:rPr lang="en-US" sz="2400" i="1" dirty="0"/>
              <a:t>Guess 1</a:t>
            </a:r>
          </a:p>
        </p:txBody>
      </p:sp>
      <p:graphicFrame>
        <p:nvGraphicFramePr>
          <p:cNvPr id="33" name="Table 32">
            <a:extLst>
              <a:ext uri="{FF2B5EF4-FFF2-40B4-BE49-F238E27FC236}">
                <a16:creationId xmlns:a16="http://schemas.microsoft.com/office/drawing/2014/main" id="{EE214415-2547-A428-AE65-8C33861517BD}"/>
              </a:ext>
            </a:extLst>
          </p:cNvPr>
          <p:cNvGraphicFramePr>
            <a:graphicFrameLocks noGrp="1"/>
          </p:cNvGraphicFramePr>
          <p:nvPr>
            <p:extLst>
              <p:ext uri="{D42A27DB-BD31-4B8C-83A1-F6EECF244321}">
                <p14:modId xmlns:p14="http://schemas.microsoft.com/office/powerpoint/2010/main" val="4062633386"/>
              </p:ext>
            </p:extLst>
          </p:nvPr>
        </p:nvGraphicFramePr>
        <p:xfrm>
          <a:off x="6541946" y="5358692"/>
          <a:ext cx="2425149" cy="457200"/>
        </p:xfrm>
        <a:graphic>
          <a:graphicData uri="http://schemas.openxmlformats.org/drawingml/2006/table">
            <a:tbl>
              <a:tblPr firstRow="1" bandRow="1">
                <a:tableStyleId>{5940675A-B579-460E-94D1-54222C63F5DA}</a:tableStyleId>
              </a:tblPr>
              <a:tblGrid>
                <a:gridCol w="2425149">
                  <a:extLst>
                    <a:ext uri="{9D8B030D-6E8A-4147-A177-3AD203B41FA5}">
                      <a16:colId xmlns:a16="http://schemas.microsoft.com/office/drawing/2014/main" val="1135691181"/>
                    </a:ext>
                  </a:extLst>
                </a:gridCol>
              </a:tblGrid>
              <a:tr h="429684">
                <a:tc>
                  <a:txBody>
                    <a:bodyPr/>
                    <a:lstStyle/>
                    <a:p>
                      <a:pPr algn="ctr"/>
                      <a:r>
                        <a:rPr lang="en-US" sz="2400" b="1" dirty="0">
                          <a:solidFill>
                            <a:srgbClr val="00B050"/>
                          </a:solidFill>
                        </a:rPr>
                        <a:t>1   1   1   0   0   1</a:t>
                      </a:r>
                    </a:p>
                  </a:txBody>
                  <a:tcPr/>
                </a:tc>
                <a:extLst>
                  <a:ext uri="{0D108BD9-81ED-4DB2-BD59-A6C34878D82A}">
                    <a16:rowId xmlns:a16="http://schemas.microsoft.com/office/drawing/2014/main" val="4041443317"/>
                  </a:ext>
                </a:extLst>
              </a:tr>
            </a:tbl>
          </a:graphicData>
        </a:graphic>
      </p:graphicFrame>
      <p:cxnSp>
        <p:nvCxnSpPr>
          <p:cNvPr id="34" name="Straight Arrow Connector 33">
            <a:extLst>
              <a:ext uri="{FF2B5EF4-FFF2-40B4-BE49-F238E27FC236}">
                <a16:creationId xmlns:a16="http://schemas.microsoft.com/office/drawing/2014/main" id="{7A318F4B-10CF-0738-1B98-00FD55D39E9C}"/>
              </a:ext>
            </a:extLst>
          </p:cNvPr>
          <p:cNvCxnSpPr>
            <a:cxnSpLocks/>
          </p:cNvCxnSpPr>
          <p:nvPr/>
        </p:nvCxnSpPr>
        <p:spPr>
          <a:xfrm>
            <a:off x="4176782" y="5505736"/>
            <a:ext cx="168024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1047A4-A152-9C43-2CC0-BBB81A2101BA}"/>
              </a:ext>
            </a:extLst>
          </p:cNvPr>
          <p:cNvCxnSpPr>
            <a:cxnSpLocks/>
          </p:cNvCxnSpPr>
          <p:nvPr/>
        </p:nvCxnSpPr>
        <p:spPr>
          <a:xfrm>
            <a:off x="4176782" y="3706470"/>
            <a:ext cx="0" cy="17859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3B17BA7-DB16-823E-9420-5CD514B7208D}"/>
                  </a:ext>
                </a:extLst>
              </p:cNvPr>
              <p:cNvSpPr txBox="1"/>
              <p:nvPr/>
            </p:nvSpPr>
            <p:spPr>
              <a:xfrm>
                <a:off x="4629754" y="4888418"/>
                <a:ext cx="1361020"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3200" b="1" i="1" smtClean="0">
                          <a:solidFill>
                            <a:srgbClr val="C00000"/>
                          </a:solidFill>
                          <a:latin typeface="Cambria Math" panose="02040503050406030204" pitchFamily="18" charset="0"/>
                          <a:ea typeface="Cambria Math" panose="02040503050406030204" pitchFamily="18" charset="0"/>
                        </a:rPr>
                        <m:t>≠</m:t>
                      </m:r>
                    </m:oMath>
                  </m:oMathPara>
                </a14:m>
                <a:endParaRPr lang="en-US" sz="2400" b="1" dirty="0">
                  <a:solidFill>
                    <a:srgbClr val="C00000"/>
                  </a:solidFill>
                </a:endParaRPr>
              </a:p>
            </p:txBody>
          </p:sp>
        </mc:Choice>
        <mc:Fallback xmlns="">
          <p:sp>
            <p:nvSpPr>
              <p:cNvPr id="40" name="TextBox 39">
                <a:extLst>
                  <a:ext uri="{FF2B5EF4-FFF2-40B4-BE49-F238E27FC236}">
                    <a16:creationId xmlns:a16="http://schemas.microsoft.com/office/drawing/2014/main" id="{83B17BA7-DB16-823E-9420-5CD514B7208D}"/>
                  </a:ext>
                </a:extLst>
              </p:cNvPr>
              <p:cNvSpPr txBox="1">
                <a:spLocks noRot="1" noChangeAspect="1" noMove="1" noResize="1" noEditPoints="1" noAdjustHandles="1" noChangeArrowheads="1" noChangeShapeType="1" noTextEdit="1"/>
              </p:cNvSpPr>
              <p:nvPr/>
            </p:nvSpPr>
            <p:spPr>
              <a:xfrm>
                <a:off x="4629754" y="4888418"/>
                <a:ext cx="1361020" cy="584775"/>
              </a:xfrm>
              <a:prstGeom prst="rect">
                <a:avLst/>
              </a:prstGeom>
              <a:blipFill>
                <a:blip r:embed="rId3"/>
                <a:stretch>
                  <a:fillRect/>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B08657A2-0D19-A4B2-236B-8B8279117400}"/>
              </a:ext>
            </a:extLst>
          </p:cNvPr>
          <p:cNvSpPr txBox="1"/>
          <p:nvPr/>
        </p:nvSpPr>
        <p:spPr>
          <a:xfrm>
            <a:off x="10704736" y="3195934"/>
            <a:ext cx="1119217" cy="461665"/>
          </a:xfrm>
          <a:prstGeom prst="rect">
            <a:avLst/>
          </a:prstGeom>
          <a:noFill/>
        </p:spPr>
        <p:txBody>
          <a:bodyPr wrap="none" rtlCol="0">
            <a:spAutoFit/>
          </a:bodyPr>
          <a:lstStyle/>
          <a:p>
            <a:r>
              <a:rPr lang="en-US" sz="2400" i="1" dirty="0"/>
              <a:t>Guess 2</a:t>
            </a:r>
          </a:p>
        </p:txBody>
      </p:sp>
      <p:graphicFrame>
        <p:nvGraphicFramePr>
          <p:cNvPr id="42" name="Table 7">
            <a:extLst>
              <a:ext uri="{FF2B5EF4-FFF2-40B4-BE49-F238E27FC236}">
                <a16:creationId xmlns:a16="http://schemas.microsoft.com/office/drawing/2014/main" id="{280F4826-D840-CFE5-34E4-24F4C742A4EE}"/>
              </a:ext>
            </a:extLst>
          </p:cNvPr>
          <p:cNvGraphicFramePr>
            <a:graphicFrameLocks noGrp="1"/>
          </p:cNvGraphicFramePr>
          <p:nvPr>
            <p:extLst>
              <p:ext uri="{D42A27DB-BD31-4B8C-83A1-F6EECF244321}">
                <p14:modId xmlns:p14="http://schemas.microsoft.com/office/powerpoint/2010/main" val="4207312028"/>
              </p:ext>
            </p:extLst>
          </p:nvPr>
        </p:nvGraphicFramePr>
        <p:xfrm>
          <a:off x="5376736" y="3211373"/>
          <a:ext cx="4859130" cy="457200"/>
        </p:xfrm>
        <a:graphic>
          <a:graphicData uri="http://schemas.openxmlformats.org/drawingml/2006/table">
            <a:tbl>
              <a:tblPr firstRow="1" bandRow="1">
                <a:tableStyleId>{5940675A-B579-460E-94D1-54222C63F5DA}</a:tableStyleId>
              </a:tblPr>
              <a:tblGrid>
                <a:gridCol w="4859130">
                  <a:extLst>
                    <a:ext uri="{9D8B030D-6E8A-4147-A177-3AD203B41FA5}">
                      <a16:colId xmlns:a16="http://schemas.microsoft.com/office/drawing/2014/main" val="1135691181"/>
                    </a:ext>
                  </a:extLst>
                </a:gridCol>
              </a:tblGrid>
              <a:tr h="429684">
                <a:tc>
                  <a:txBody>
                    <a:bodyPr/>
                    <a:lstStyle/>
                    <a:p>
                      <a:pPr algn="ctr"/>
                      <a:r>
                        <a:rPr lang="en-US" sz="2400" b="1" dirty="0"/>
                        <a:t>1   0   </a:t>
                      </a:r>
                      <a:r>
                        <a:rPr lang="en-US" sz="2400" b="1" dirty="0">
                          <a:solidFill>
                            <a:schemeClr val="tx1"/>
                          </a:solidFill>
                        </a:rPr>
                        <a:t>1</a:t>
                      </a:r>
                      <a:r>
                        <a:rPr lang="en-US" sz="2400" b="1" dirty="0"/>
                        <a:t>   0   1   1   1   0   </a:t>
                      </a:r>
                      <a:r>
                        <a:rPr lang="en-US" sz="2400" b="1" dirty="0">
                          <a:solidFill>
                            <a:srgbClr val="00B050"/>
                          </a:solidFill>
                        </a:rPr>
                        <a:t>1</a:t>
                      </a:r>
                      <a:r>
                        <a:rPr lang="en-US" sz="2400" b="1" dirty="0"/>
                        <a:t>   1</a:t>
                      </a:r>
                    </a:p>
                  </a:txBody>
                  <a:tcPr>
                    <a:solidFill>
                      <a:schemeClr val="bg1"/>
                    </a:solidFill>
                  </a:tcPr>
                </a:tc>
                <a:extLst>
                  <a:ext uri="{0D108BD9-81ED-4DB2-BD59-A6C34878D82A}">
                    <a16:rowId xmlns:a16="http://schemas.microsoft.com/office/drawing/2014/main" val="4041443317"/>
                  </a:ext>
                </a:extLst>
              </a:tr>
            </a:tbl>
          </a:graphicData>
        </a:graphic>
      </p:graphicFrame>
      <p:graphicFrame>
        <p:nvGraphicFramePr>
          <p:cNvPr id="43" name="Table 42">
            <a:extLst>
              <a:ext uri="{FF2B5EF4-FFF2-40B4-BE49-F238E27FC236}">
                <a16:creationId xmlns:a16="http://schemas.microsoft.com/office/drawing/2014/main" id="{8D9E0422-EE25-76A3-A193-CCE0B1B96382}"/>
              </a:ext>
            </a:extLst>
          </p:cNvPr>
          <p:cNvGraphicFramePr>
            <a:graphicFrameLocks noGrp="1"/>
          </p:cNvGraphicFramePr>
          <p:nvPr>
            <p:extLst>
              <p:ext uri="{D42A27DB-BD31-4B8C-83A1-F6EECF244321}">
                <p14:modId xmlns:p14="http://schemas.microsoft.com/office/powerpoint/2010/main" val="47280581"/>
              </p:ext>
            </p:extLst>
          </p:nvPr>
        </p:nvGraphicFramePr>
        <p:xfrm>
          <a:off x="6541947" y="5386020"/>
          <a:ext cx="2425149" cy="457200"/>
        </p:xfrm>
        <a:graphic>
          <a:graphicData uri="http://schemas.openxmlformats.org/drawingml/2006/table">
            <a:tbl>
              <a:tblPr firstRow="1" bandRow="1">
                <a:tableStyleId>{5940675A-B579-460E-94D1-54222C63F5DA}</a:tableStyleId>
              </a:tblPr>
              <a:tblGrid>
                <a:gridCol w="2425149">
                  <a:extLst>
                    <a:ext uri="{9D8B030D-6E8A-4147-A177-3AD203B41FA5}">
                      <a16:colId xmlns:a16="http://schemas.microsoft.com/office/drawing/2014/main" val="1135691181"/>
                    </a:ext>
                  </a:extLst>
                </a:gridCol>
              </a:tblGrid>
              <a:tr h="429684">
                <a:tc>
                  <a:txBody>
                    <a:bodyPr/>
                    <a:lstStyle/>
                    <a:p>
                      <a:pPr algn="ctr"/>
                      <a:r>
                        <a:rPr lang="en-US" sz="2400" b="1" dirty="0"/>
                        <a:t>1   </a:t>
                      </a:r>
                      <a:r>
                        <a:rPr lang="en-US" sz="2400" b="1" dirty="0">
                          <a:solidFill>
                            <a:srgbClr val="C00000"/>
                          </a:solidFill>
                        </a:rPr>
                        <a:t>0   0   1   </a:t>
                      </a:r>
                      <a:r>
                        <a:rPr lang="en-US" sz="2400" b="1" dirty="0"/>
                        <a:t>0   1</a:t>
                      </a:r>
                    </a:p>
                  </a:txBody>
                  <a:tcPr/>
                </a:tc>
                <a:extLst>
                  <a:ext uri="{0D108BD9-81ED-4DB2-BD59-A6C34878D82A}">
                    <a16:rowId xmlns:a16="http://schemas.microsoft.com/office/drawing/2014/main" val="4041443317"/>
                  </a:ext>
                </a:extLst>
              </a:tr>
            </a:tbl>
          </a:graphicData>
        </a:graphic>
      </p:graphicFrame>
      <p:sp>
        <p:nvSpPr>
          <p:cNvPr id="44" name="TextBox 43">
            <a:extLst>
              <a:ext uri="{FF2B5EF4-FFF2-40B4-BE49-F238E27FC236}">
                <a16:creationId xmlns:a16="http://schemas.microsoft.com/office/drawing/2014/main" id="{50170130-D5EC-87DB-5E7F-52812591A192}"/>
              </a:ext>
            </a:extLst>
          </p:cNvPr>
          <p:cNvSpPr txBox="1"/>
          <p:nvPr/>
        </p:nvSpPr>
        <p:spPr>
          <a:xfrm>
            <a:off x="-1" y="6213247"/>
            <a:ext cx="12192001" cy="461665"/>
          </a:xfrm>
          <a:prstGeom prst="rect">
            <a:avLst/>
          </a:prstGeom>
          <a:solidFill>
            <a:srgbClr val="002060"/>
          </a:solidFill>
          <a:ln w="28575">
            <a:noFill/>
          </a:ln>
        </p:spPr>
        <p:txBody>
          <a:bodyPr wrap="square">
            <a:spAutoFit/>
          </a:bodyPr>
          <a:lstStyle/>
          <a:p>
            <a:pPr algn="ctr"/>
            <a:r>
              <a:rPr lang="en-US" sz="2400" b="1" dirty="0">
                <a:solidFill>
                  <a:schemeClr val="bg1"/>
                </a:solidFill>
              </a:rPr>
              <a:t>PT-Guard uses MAC’s integrity guarantee to reliably guess and correct faults in PTEs</a:t>
            </a:r>
            <a:endParaRPr lang="en-US" sz="2400" b="1" baseline="-25000" dirty="0">
              <a:solidFill>
                <a:schemeClr val="bg1"/>
              </a:solidFill>
            </a:endParaRPr>
          </a:p>
        </p:txBody>
      </p:sp>
      <p:sp>
        <p:nvSpPr>
          <p:cNvPr id="11" name="Rounded Rectangle 10">
            <a:extLst>
              <a:ext uri="{FF2B5EF4-FFF2-40B4-BE49-F238E27FC236}">
                <a16:creationId xmlns:a16="http://schemas.microsoft.com/office/drawing/2014/main" id="{6AEFE06A-312E-8D32-4DC9-45F610B4DE74}"/>
              </a:ext>
            </a:extLst>
          </p:cNvPr>
          <p:cNvSpPr/>
          <p:nvPr/>
        </p:nvSpPr>
        <p:spPr>
          <a:xfrm>
            <a:off x="8883373" y="2978426"/>
            <a:ext cx="596348" cy="901148"/>
          </a:xfrm>
          <a:prstGeom prst="roundRect">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29D2EBF-B13D-D00A-8E0A-D84D123EC671}"/>
                  </a:ext>
                </a:extLst>
              </p:cNvPr>
              <p:cNvSpPr txBox="1"/>
              <p:nvPr/>
            </p:nvSpPr>
            <p:spPr>
              <a:xfrm>
                <a:off x="4603332" y="4951810"/>
                <a:ext cx="136102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1" i="1" smtClean="0">
                          <a:solidFill>
                            <a:srgbClr val="00B050"/>
                          </a:solidFill>
                          <a:latin typeface="Cambria Math" panose="02040503050406030204" pitchFamily="18" charset="0"/>
                        </a:rPr>
                        <m:t>==</m:t>
                      </m:r>
                    </m:oMath>
                  </m:oMathPara>
                </a14:m>
                <a:endParaRPr lang="en-US" sz="2400" b="1" dirty="0">
                  <a:solidFill>
                    <a:srgbClr val="C00000"/>
                  </a:solidFill>
                </a:endParaRPr>
              </a:p>
            </p:txBody>
          </p:sp>
        </mc:Choice>
        <mc:Fallback xmlns="">
          <p:sp>
            <p:nvSpPr>
              <p:cNvPr id="2" name="TextBox 1">
                <a:extLst>
                  <a:ext uri="{FF2B5EF4-FFF2-40B4-BE49-F238E27FC236}">
                    <a16:creationId xmlns:a16="http://schemas.microsoft.com/office/drawing/2014/main" id="{F29D2EBF-B13D-D00A-8E0A-D84D123EC671}"/>
                  </a:ext>
                </a:extLst>
              </p:cNvPr>
              <p:cNvSpPr txBox="1">
                <a:spLocks noRot="1" noChangeAspect="1" noMove="1" noResize="1" noEditPoints="1" noAdjustHandles="1" noChangeArrowheads="1" noChangeShapeType="1" noTextEdit="1"/>
              </p:cNvSpPr>
              <p:nvPr/>
            </p:nvSpPr>
            <p:spPr>
              <a:xfrm>
                <a:off x="4603332" y="4951810"/>
                <a:ext cx="1361020" cy="46166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257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dissolve">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dissolve">
                                      <p:cBhvr>
                                        <p:cTn id="24" dur="500"/>
                                        <p:tgtEl>
                                          <p:spTgt spid="32"/>
                                        </p:tgtEl>
                                      </p:cBhvr>
                                    </p:animEffect>
                                  </p:childTnLst>
                                </p:cTn>
                              </p:par>
                              <p:par>
                                <p:cTn id="25" presetID="9"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par>
                                <p:cTn id="28" presetID="9"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dissolve">
                                      <p:cBhvr>
                                        <p:cTn id="30" dur="500"/>
                                        <p:tgtEl>
                                          <p:spTgt spid="43"/>
                                        </p:tgtEl>
                                      </p:cBhvr>
                                    </p:animEffect>
                                  </p:childTnLst>
                                </p:cTn>
                              </p:par>
                              <p:par>
                                <p:cTn id="31" presetID="1" presetClass="exit" presetSubtype="0" fill="hold" nodeType="withEffect">
                                  <p:stCondLst>
                                    <p:cond delay="0"/>
                                  </p:stCondLst>
                                  <p:childTnLst>
                                    <p:set>
                                      <p:cBhvr>
                                        <p:cTn id="32" dur="1" fill="hold">
                                          <p:stCondLst>
                                            <p:cond delay="0"/>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dissolve">
                                      <p:cBhvr>
                                        <p:cTn id="37" dur="500"/>
                                        <p:tgtEl>
                                          <p:spTgt spid="4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dissolve">
                                      <p:cBhvr>
                                        <p:cTn id="40" dur="500"/>
                                        <p:tgtEl>
                                          <p:spTgt spid="41"/>
                                        </p:tgtEl>
                                      </p:cBhvr>
                                    </p:animEffect>
                                  </p:childTnLst>
                                </p:cTn>
                              </p:par>
                              <p:par>
                                <p:cTn id="41" presetID="9"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dissolve">
                                      <p:cBhvr>
                                        <p:cTn id="43" dur="500"/>
                                        <p:tgtEl>
                                          <p:spTgt spid="33"/>
                                        </p:tgtEl>
                                      </p:cBhvr>
                                    </p:animEffect>
                                  </p:childTnLst>
                                </p:cTn>
                              </p:par>
                              <p:par>
                                <p:cTn id="44" presetID="1" presetClass="exit" presetSubtype="0" fill="hold" nodeType="withEffect">
                                  <p:stCondLst>
                                    <p:cond delay="0"/>
                                  </p:stCondLst>
                                  <p:childTnLst>
                                    <p:set>
                                      <p:cBhvr>
                                        <p:cTn id="45" dur="1" fill="hold">
                                          <p:stCondLst>
                                            <p:cond delay="0"/>
                                          </p:stCondLst>
                                        </p:cTn>
                                        <p:tgtEl>
                                          <p:spTgt spid="43"/>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2"/>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0"/>
                                        </p:tgtEl>
                                        <p:attrNameLst>
                                          <p:attrName>style.visibility</p:attrName>
                                        </p:attrNameLst>
                                      </p:cBhvr>
                                      <p:to>
                                        <p:strVal val="hidden"/>
                                      </p:to>
                                    </p:set>
                                  </p:childTnLst>
                                </p:cTn>
                              </p:par>
                              <p:par>
                                <p:cTn id="50" presetID="9" presetClass="entr" presetSubtype="0"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dissolve">
                                      <p:cBhvr>
                                        <p:cTn id="52" dur="500"/>
                                        <p:tgtEl>
                                          <p:spTgt spid="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dissolve">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animBg="1"/>
      <p:bldP spid="32" grpId="0"/>
      <p:bldP spid="32" grpId="1"/>
      <p:bldP spid="40" grpId="0"/>
      <p:bldP spid="40" grpId="1"/>
      <p:bldP spid="41" grpId="0"/>
      <p:bldP spid="44" grpId="0" animBg="1"/>
      <p:bldP spid="11"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3AACD5-49EC-589B-5772-6E0EE0EF1796}"/>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t>Building a fault tolerant mac</a:t>
            </a:r>
          </a:p>
        </p:txBody>
      </p:sp>
      <p:sp>
        <p:nvSpPr>
          <p:cNvPr id="17" name="TextBox 16">
            <a:extLst>
              <a:ext uri="{FF2B5EF4-FFF2-40B4-BE49-F238E27FC236}">
                <a16:creationId xmlns:a16="http://schemas.microsoft.com/office/drawing/2014/main" id="{88009FD0-EE2D-17A4-2E87-0D41F470D5CD}"/>
              </a:ext>
            </a:extLst>
          </p:cNvPr>
          <p:cNvSpPr txBox="1"/>
          <p:nvPr/>
        </p:nvSpPr>
        <p:spPr>
          <a:xfrm>
            <a:off x="-1" y="6213247"/>
            <a:ext cx="12192001" cy="461665"/>
          </a:xfrm>
          <a:prstGeom prst="rect">
            <a:avLst/>
          </a:prstGeom>
          <a:solidFill>
            <a:srgbClr val="002060"/>
          </a:solidFill>
          <a:ln w="28575">
            <a:noFill/>
          </a:ln>
        </p:spPr>
        <p:txBody>
          <a:bodyPr wrap="square">
            <a:spAutoFit/>
          </a:bodyPr>
          <a:lstStyle/>
          <a:p>
            <a:pPr algn="ctr"/>
            <a:r>
              <a:rPr lang="en-US" sz="2400" b="1" dirty="0">
                <a:solidFill>
                  <a:schemeClr val="bg1"/>
                </a:solidFill>
              </a:rPr>
              <a:t>The fault-tolerant MAC tolerates up to 4 MAC bit flips with less than 1% uncorrectable errors</a:t>
            </a:r>
            <a:endParaRPr lang="en-US" sz="2400" b="1" baseline="-25000" dirty="0">
              <a:solidFill>
                <a:schemeClr val="bg1"/>
              </a:solidFill>
            </a:endParaRPr>
          </a:p>
        </p:txBody>
      </p:sp>
      <p:graphicFrame>
        <p:nvGraphicFramePr>
          <p:cNvPr id="2" name="Table 53">
            <a:extLst>
              <a:ext uri="{FF2B5EF4-FFF2-40B4-BE49-F238E27FC236}">
                <a16:creationId xmlns:a16="http://schemas.microsoft.com/office/drawing/2014/main" id="{0A6E8BD7-FB72-01E6-C812-1FCB4D6C8E63}"/>
              </a:ext>
            </a:extLst>
          </p:cNvPr>
          <p:cNvGraphicFramePr>
            <a:graphicFrameLocks noGrp="1"/>
          </p:cNvGraphicFramePr>
          <p:nvPr>
            <p:extLst>
              <p:ext uri="{D42A27DB-BD31-4B8C-83A1-F6EECF244321}">
                <p14:modId xmlns:p14="http://schemas.microsoft.com/office/powerpoint/2010/main" val="675809272"/>
              </p:ext>
            </p:extLst>
          </p:nvPr>
        </p:nvGraphicFramePr>
        <p:xfrm>
          <a:off x="7627046" y="1167804"/>
          <a:ext cx="4086861" cy="369333"/>
        </p:xfrm>
        <a:graphic>
          <a:graphicData uri="http://schemas.openxmlformats.org/drawingml/2006/table">
            <a:tbl>
              <a:tblPr firstRow="1" bandRow="1">
                <a:tableStyleId>{073A0DAA-6AF3-43AB-8588-CEC1D06C72B9}</a:tableStyleId>
              </a:tblPr>
              <a:tblGrid>
                <a:gridCol w="851292">
                  <a:extLst>
                    <a:ext uri="{9D8B030D-6E8A-4147-A177-3AD203B41FA5}">
                      <a16:colId xmlns:a16="http://schemas.microsoft.com/office/drawing/2014/main" val="1413513542"/>
                    </a:ext>
                  </a:extLst>
                </a:gridCol>
                <a:gridCol w="2053883">
                  <a:extLst>
                    <a:ext uri="{9D8B030D-6E8A-4147-A177-3AD203B41FA5}">
                      <a16:colId xmlns:a16="http://schemas.microsoft.com/office/drawing/2014/main" val="3899178493"/>
                    </a:ext>
                  </a:extLst>
                </a:gridCol>
                <a:gridCol w="1181686">
                  <a:extLst>
                    <a:ext uri="{9D8B030D-6E8A-4147-A177-3AD203B41FA5}">
                      <a16:colId xmlns:a16="http://schemas.microsoft.com/office/drawing/2014/main" val="2659915583"/>
                    </a:ext>
                  </a:extLst>
                </a:gridCol>
              </a:tblGrid>
              <a:tr h="369333">
                <a:tc>
                  <a:txBody>
                    <a:bodyPr/>
                    <a:lstStyle/>
                    <a:p>
                      <a:pPr algn="ctr"/>
                      <a:r>
                        <a:rPr lang="en-US" dirty="0">
                          <a:solidFill>
                            <a:schemeClr val="tx1"/>
                          </a:solidFill>
                        </a:rPr>
                        <a:t>MAC</a:t>
                      </a:r>
                    </a:p>
                  </a:txBody>
                  <a:tcPr anchor="ctr">
                    <a:solidFill>
                      <a:schemeClr val="accent1"/>
                    </a:solidFill>
                  </a:tcPr>
                </a:tc>
                <a:tc>
                  <a:txBody>
                    <a:bodyPr/>
                    <a:lstStyle/>
                    <a:p>
                      <a:pPr algn="ctr"/>
                      <a:r>
                        <a:rPr lang="en-US" dirty="0">
                          <a:solidFill>
                            <a:schemeClr val="tx1"/>
                          </a:solidFill>
                        </a:rPr>
                        <a:t>PFN</a:t>
                      </a:r>
                    </a:p>
                  </a:txBody>
                  <a:tcPr anchor="ctr">
                    <a:solidFill>
                      <a:srgbClr val="E98275"/>
                    </a:solidFill>
                  </a:tcPr>
                </a:tc>
                <a:tc>
                  <a:txBody>
                    <a:bodyPr/>
                    <a:lstStyle/>
                    <a:p>
                      <a:pPr algn="ctr"/>
                      <a:r>
                        <a:rPr lang="en-US" dirty="0"/>
                        <a:t>Metadata</a:t>
                      </a:r>
                    </a:p>
                  </a:txBody>
                  <a:tcPr anchor="ctr"/>
                </a:tc>
                <a:extLst>
                  <a:ext uri="{0D108BD9-81ED-4DB2-BD59-A6C34878D82A}">
                    <a16:rowId xmlns:a16="http://schemas.microsoft.com/office/drawing/2014/main" val="2567772908"/>
                  </a:ext>
                </a:extLst>
              </a:tr>
            </a:tbl>
          </a:graphicData>
        </a:graphic>
      </p:graphicFrame>
      <p:pic>
        <p:nvPicPr>
          <p:cNvPr id="4" name="Picture 3">
            <a:extLst>
              <a:ext uri="{FF2B5EF4-FFF2-40B4-BE49-F238E27FC236}">
                <a16:creationId xmlns:a16="http://schemas.microsoft.com/office/drawing/2014/main" id="{4607F83A-BA4F-27B7-C0EC-AFD16D671335}"/>
              </a:ext>
            </a:extLst>
          </p:cNvPr>
          <p:cNvPicPr>
            <a:picLocks noChangeAspect="1"/>
          </p:cNvPicPr>
          <p:nvPr/>
        </p:nvPicPr>
        <p:blipFill>
          <a:blip r:embed="rId3"/>
          <a:stretch>
            <a:fillRect/>
          </a:stretch>
        </p:blipFill>
        <p:spPr>
          <a:xfrm>
            <a:off x="7541365" y="1092716"/>
            <a:ext cx="254000" cy="254000"/>
          </a:xfrm>
          <a:prstGeom prst="rect">
            <a:avLst/>
          </a:prstGeom>
        </p:spPr>
      </p:pic>
      <p:sp>
        <p:nvSpPr>
          <p:cNvPr id="23" name="Oval 22">
            <a:extLst>
              <a:ext uri="{FF2B5EF4-FFF2-40B4-BE49-F238E27FC236}">
                <a16:creationId xmlns:a16="http://schemas.microsoft.com/office/drawing/2014/main" id="{73AD6F20-E24E-89AC-F0CB-F6A753D09FCB}"/>
              </a:ext>
            </a:extLst>
          </p:cNvPr>
          <p:cNvSpPr/>
          <p:nvPr/>
        </p:nvSpPr>
        <p:spPr>
          <a:xfrm>
            <a:off x="3080199" y="2283648"/>
            <a:ext cx="3670852" cy="3670852"/>
          </a:xfrm>
          <a:prstGeom prst="ellipse">
            <a:avLst/>
          </a:prstGeom>
          <a:solidFill>
            <a:schemeClr val="bg1">
              <a:lumMod val="95000"/>
            </a:schemeClr>
          </a:solidFill>
          <a:ln>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B40F1527-59E7-7DD7-28FF-26B0204D241F}"/>
              </a:ext>
            </a:extLst>
          </p:cNvPr>
          <p:cNvCxnSpPr/>
          <p:nvPr/>
        </p:nvCxnSpPr>
        <p:spPr>
          <a:xfrm flipV="1">
            <a:off x="4992955" y="1780843"/>
            <a:ext cx="502804" cy="50280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706BA71-2CDD-3D28-3C86-CCB79B8974CD}"/>
              </a:ext>
            </a:extLst>
          </p:cNvPr>
          <p:cNvCxnSpPr/>
          <p:nvPr/>
        </p:nvCxnSpPr>
        <p:spPr>
          <a:xfrm>
            <a:off x="5493394" y="1780843"/>
            <a:ext cx="196248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1D3BBAB-405D-C44C-406F-5FB9CAEFEE57}"/>
                  </a:ext>
                </a:extLst>
              </p:cNvPr>
              <p:cNvSpPr txBox="1"/>
              <p:nvPr/>
            </p:nvSpPr>
            <p:spPr>
              <a:xfrm>
                <a:off x="7523117" y="1596177"/>
                <a:ext cx="1921103" cy="400110"/>
              </a:xfrm>
              <a:prstGeom prst="rect">
                <a:avLst/>
              </a:prstGeom>
              <a:noFill/>
            </p:spPr>
            <p:txBody>
              <a:bodyPr wrap="none" rtlCol="0">
                <a:spAutoFit/>
              </a:bodyPr>
              <a:lstStyle/>
              <a:p>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96</m:t>
                        </m:r>
                      </m:sup>
                    </m:sSup>
                    <m:r>
                      <a:rPr lang="en-US" sz="2000" i="1">
                        <a:latin typeface="Cambria Math" panose="02040503050406030204" pitchFamily="18" charset="0"/>
                      </a:rPr>
                      <m:t> </m:t>
                    </m:r>
                  </m:oMath>
                </a14:m>
                <a:r>
                  <a:rPr lang="en-US" sz="2000" dirty="0"/>
                  <a:t>unique MACs</a:t>
                </a:r>
              </a:p>
            </p:txBody>
          </p:sp>
        </mc:Choice>
        <mc:Fallback xmlns="">
          <p:sp>
            <p:nvSpPr>
              <p:cNvPr id="26" name="TextBox 25">
                <a:extLst>
                  <a:ext uri="{FF2B5EF4-FFF2-40B4-BE49-F238E27FC236}">
                    <a16:creationId xmlns:a16="http://schemas.microsoft.com/office/drawing/2014/main" id="{41D3BBAB-405D-C44C-406F-5FB9CAEFEE57}"/>
                  </a:ext>
                </a:extLst>
              </p:cNvPr>
              <p:cNvSpPr txBox="1">
                <a:spLocks noRot="1" noChangeAspect="1" noMove="1" noResize="1" noEditPoints="1" noAdjustHandles="1" noChangeArrowheads="1" noChangeShapeType="1" noTextEdit="1"/>
              </p:cNvSpPr>
              <p:nvPr/>
            </p:nvSpPr>
            <p:spPr>
              <a:xfrm>
                <a:off x="7523117" y="1596177"/>
                <a:ext cx="1921103" cy="400110"/>
              </a:xfrm>
              <a:prstGeom prst="rect">
                <a:avLst/>
              </a:prstGeom>
              <a:blipFill>
                <a:blip r:embed="rId4"/>
                <a:stretch>
                  <a:fillRect t="-9375" r="-2632" b="-28125"/>
                </a:stretch>
              </a:blipFill>
            </p:spPr>
            <p:txBody>
              <a:bodyPr/>
              <a:lstStyle/>
              <a:p>
                <a:r>
                  <a:rPr lang="en-US">
                    <a:noFill/>
                  </a:rPr>
                  <a:t> </a:t>
                </a:r>
              </a:p>
            </p:txBody>
          </p:sp>
        </mc:Fallback>
      </mc:AlternateContent>
      <p:sp>
        <p:nvSpPr>
          <p:cNvPr id="31" name="Oval 30">
            <a:extLst>
              <a:ext uri="{FF2B5EF4-FFF2-40B4-BE49-F238E27FC236}">
                <a16:creationId xmlns:a16="http://schemas.microsoft.com/office/drawing/2014/main" id="{5DF8B865-AD47-A5BD-EA95-414B3309EADB}"/>
              </a:ext>
            </a:extLst>
          </p:cNvPr>
          <p:cNvSpPr/>
          <p:nvPr/>
        </p:nvSpPr>
        <p:spPr>
          <a:xfrm>
            <a:off x="4337853" y="3541302"/>
            <a:ext cx="1155541" cy="1155541"/>
          </a:xfrm>
          <a:prstGeom prst="ellipse">
            <a:avLst/>
          </a:prstGeom>
          <a:solidFill>
            <a:schemeClr val="accent2">
              <a:lumMod val="40000"/>
              <a:lumOff val="60000"/>
            </a:schemeClr>
          </a:solidFill>
          <a:ln>
            <a:solidFill>
              <a:schemeClr val="accent2">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05762CB-2748-A162-B120-C4E9DE9A3564}"/>
              </a:ext>
            </a:extLst>
          </p:cNvPr>
          <p:cNvSpPr txBox="1"/>
          <p:nvPr/>
        </p:nvSpPr>
        <p:spPr>
          <a:xfrm>
            <a:off x="7455877" y="3335450"/>
            <a:ext cx="1991251" cy="400110"/>
          </a:xfrm>
          <a:prstGeom prst="rect">
            <a:avLst/>
          </a:prstGeom>
          <a:noFill/>
        </p:spPr>
        <p:txBody>
          <a:bodyPr wrap="none" rtlCol="0">
            <a:spAutoFit/>
          </a:bodyPr>
          <a:lstStyle/>
          <a:p>
            <a:r>
              <a:rPr lang="en-US" sz="2000" dirty="0"/>
              <a:t>Exact-match MAC</a:t>
            </a:r>
          </a:p>
        </p:txBody>
      </p:sp>
      <p:sp>
        <p:nvSpPr>
          <p:cNvPr id="32" name="Oval 31">
            <a:extLst>
              <a:ext uri="{FF2B5EF4-FFF2-40B4-BE49-F238E27FC236}">
                <a16:creationId xmlns:a16="http://schemas.microsoft.com/office/drawing/2014/main" id="{DD301929-F275-DD38-02FF-CE34EC6C7FB3}"/>
              </a:ext>
            </a:extLst>
          </p:cNvPr>
          <p:cNvSpPr/>
          <p:nvPr/>
        </p:nvSpPr>
        <p:spPr>
          <a:xfrm>
            <a:off x="4535752" y="3759386"/>
            <a:ext cx="762438" cy="762438"/>
          </a:xfrm>
          <a:prstGeom prst="ellipse">
            <a:avLst/>
          </a:prstGeom>
          <a:solidFill>
            <a:schemeClr val="accent2">
              <a:lumMod val="75000"/>
            </a:schemeClr>
          </a:solidFill>
          <a:ln>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D3916F-9ECC-79ED-5755-3C13CC08AB1B}"/>
              </a:ext>
            </a:extLst>
          </p:cNvPr>
          <p:cNvSpPr/>
          <p:nvPr/>
        </p:nvSpPr>
        <p:spPr>
          <a:xfrm>
            <a:off x="4809607" y="4013056"/>
            <a:ext cx="212035" cy="21203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7830A34C-A38C-7774-9835-7E89261B4EEE}"/>
              </a:ext>
            </a:extLst>
          </p:cNvPr>
          <p:cNvCxnSpPr>
            <a:stCxn id="27" idx="7"/>
          </p:cNvCxnSpPr>
          <p:nvPr/>
        </p:nvCxnSpPr>
        <p:spPr>
          <a:xfrm flipV="1">
            <a:off x="4990590" y="3541302"/>
            <a:ext cx="502804" cy="50280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69C0DC7-EE9D-2006-0A0F-2CF427E944AF}"/>
              </a:ext>
            </a:extLst>
          </p:cNvPr>
          <p:cNvCxnSpPr/>
          <p:nvPr/>
        </p:nvCxnSpPr>
        <p:spPr>
          <a:xfrm>
            <a:off x="5493394" y="3541302"/>
            <a:ext cx="196248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56C36C-63B0-DA93-8619-D518E40D3400}"/>
              </a:ext>
            </a:extLst>
          </p:cNvPr>
          <p:cNvCxnSpPr>
            <a:cxnSpLocks/>
          </p:cNvCxnSpPr>
          <p:nvPr/>
        </p:nvCxnSpPr>
        <p:spPr>
          <a:xfrm flipV="1">
            <a:off x="4938501" y="3106651"/>
            <a:ext cx="677509" cy="65147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572089-FB60-AB47-2F2C-E59E5CBC9212}"/>
              </a:ext>
            </a:extLst>
          </p:cNvPr>
          <p:cNvCxnSpPr>
            <a:cxnSpLocks/>
          </p:cNvCxnSpPr>
          <p:nvPr/>
        </p:nvCxnSpPr>
        <p:spPr>
          <a:xfrm>
            <a:off x="5594405" y="3106651"/>
            <a:ext cx="18614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9120228-D16B-58D9-8B2E-45B584B54F72}"/>
              </a:ext>
            </a:extLst>
          </p:cNvPr>
          <p:cNvSpPr txBox="1"/>
          <p:nvPr/>
        </p:nvSpPr>
        <p:spPr>
          <a:xfrm>
            <a:off x="7523117" y="2921985"/>
            <a:ext cx="1447191" cy="400110"/>
          </a:xfrm>
          <a:prstGeom prst="rect">
            <a:avLst/>
          </a:prstGeom>
          <a:noFill/>
        </p:spPr>
        <p:txBody>
          <a:bodyPr wrap="none" rtlCol="0">
            <a:spAutoFit/>
          </a:bodyPr>
          <a:lstStyle/>
          <a:p>
            <a:r>
              <a:rPr lang="en-US" sz="2000" dirty="0"/>
              <a:t>HD=1 MAC </a:t>
            </a:r>
          </a:p>
        </p:txBody>
      </p:sp>
      <p:graphicFrame>
        <p:nvGraphicFramePr>
          <p:cNvPr id="44" name="Table 43">
            <a:extLst>
              <a:ext uri="{FF2B5EF4-FFF2-40B4-BE49-F238E27FC236}">
                <a16:creationId xmlns:a16="http://schemas.microsoft.com/office/drawing/2014/main" id="{9782FD51-1561-88C1-AA65-380B2F4770C1}"/>
              </a:ext>
            </a:extLst>
          </p:cNvPr>
          <p:cNvGraphicFramePr>
            <a:graphicFrameLocks noGrp="1"/>
          </p:cNvGraphicFramePr>
          <p:nvPr>
            <p:extLst>
              <p:ext uri="{D42A27DB-BD31-4B8C-83A1-F6EECF244321}">
                <p14:modId xmlns:p14="http://schemas.microsoft.com/office/powerpoint/2010/main" val="2578517839"/>
              </p:ext>
            </p:extLst>
          </p:nvPr>
        </p:nvGraphicFramePr>
        <p:xfrm>
          <a:off x="161201" y="1463095"/>
          <a:ext cx="2765190" cy="457200"/>
        </p:xfrm>
        <a:graphic>
          <a:graphicData uri="http://schemas.openxmlformats.org/drawingml/2006/table">
            <a:tbl>
              <a:tblPr firstRow="1" bandRow="1">
                <a:tableStyleId>{5940675A-B579-460E-94D1-54222C63F5DA}</a:tableStyleId>
              </a:tblPr>
              <a:tblGrid>
                <a:gridCol w="2765190">
                  <a:extLst>
                    <a:ext uri="{9D8B030D-6E8A-4147-A177-3AD203B41FA5}">
                      <a16:colId xmlns:a16="http://schemas.microsoft.com/office/drawing/2014/main" val="1135691181"/>
                    </a:ext>
                  </a:extLst>
                </a:gridCol>
              </a:tblGrid>
              <a:tr h="429684">
                <a:tc>
                  <a:txBody>
                    <a:bodyPr/>
                    <a:lstStyle/>
                    <a:p>
                      <a:pPr algn="ctr"/>
                      <a:r>
                        <a:rPr lang="en-US" sz="2400" b="1" dirty="0"/>
                        <a:t>1   1   1 …  0   0   1</a:t>
                      </a:r>
                    </a:p>
                  </a:txBody>
                  <a:tcPr>
                    <a:solidFill>
                      <a:schemeClr val="bg1"/>
                    </a:solidFill>
                  </a:tcPr>
                </a:tc>
                <a:extLst>
                  <a:ext uri="{0D108BD9-81ED-4DB2-BD59-A6C34878D82A}">
                    <a16:rowId xmlns:a16="http://schemas.microsoft.com/office/drawing/2014/main" val="4041443317"/>
                  </a:ext>
                </a:extLst>
              </a:tr>
            </a:tbl>
          </a:graphicData>
        </a:graphic>
      </p:graphicFrame>
      <p:graphicFrame>
        <p:nvGraphicFramePr>
          <p:cNvPr id="46" name="Table 45">
            <a:extLst>
              <a:ext uri="{FF2B5EF4-FFF2-40B4-BE49-F238E27FC236}">
                <a16:creationId xmlns:a16="http://schemas.microsoft.com/office/drawing/2014/main" id="{1E2D257E-E1CE-55A9-E2DC-494A0339B2A1}"/>
              </a:ext>
            </a:extLst>
          </p:cNvPr>
          <p:cNvGraphicFramePr>
            <a:graphicFrameLocks noGrp="1"/>
          </p:cNvGraphicFramePr>
          <p:nvPr>
            <p:extLst>
              <p:ext uri="{D42A27DB-BD31-4B8C-83A1-F6EECF244321}">
                <p14:modId xmlns:p14="http://schemas.microsoft.com/office/powerpoint/2010/main" val="1479147972"/>
              </p:ext>
            </p:extLst>
          </p:nvPr>
        </p:nvGraphicFramePr>
        <p:xfrm>
          <a:off x="161201" y="2477420"/>
          <a:ext cx="2765190" cy="457200"/>
        </p:xfrm>
        <a:graphic>
          <a:graphicData uri="http://schemas.openxmlformats.org/drawingml/2006/table">
            <a:tbl>
              <a:tblPr firstRow="1" bandRow="1">
                <a:tableStyleId>{5940675A-B579-460E-94D1-54222C63F5DA}</a:tableStyleId>
              </a:tblPr>
              <a:tblGrid>
                <a:gridCol w="2765190">
                  <a:extLst>
                    <a:ext uri="{9D8B030D-6E8A-4147-A177-3AD203B41FA5}">
                      <a16:colId xmlns:a16="http://schemas.microsoft.com/office/drawing/2014/main" val="1135691181"/>
                    </a:ext>
                  </a:extLst>
                </a:gridCol>
              </a:tblGrid>
              <a:tr h="429684">
                <a:tc>
                  <a:txBody>
                    <a:bodyPr/>
                    <a:lstStyle/>
                    <a:p>
                      <a:pPr algn="ctr"/>
                      <a:r>
                        <a:rPr lang="en-US" sz="2400" b="1" dirty="0"/>
                        <a:t>1   1   1 …  </a:t>
                      </a:r>
                      <a:r>
                        <a:rPr lang="en-US" sz="2400" b="1" dirty="0">
                          <a:solidFill>
                            <a:srgbClr val="C00000"/>
                          </a:solidFill>
                        </a:rPr>
                        <a:t>1</a:t>
                      </a:r>
                      <a:r>
                        <a:rPr lang="en-US" sz="2400" b="1" dirty="0"/>
                        <a:t>   0   1</a:t>
                      </a:r>
                    </a:p>
                  </a:txBody>
                  <a:tcPr>
                    <a:solidFill>
                      <a:schemeClr val="bg1"/>
                    </a:solidFill>
                  </a:tcPr>
                </a:tc>
                <a:extLst>
                  <a:ext uri="{0D108BD9-81ED-4DB2-BD59-A6C34878D82A}">
                    <a16:rowId xmlns:a16="http://schemas.microsoft.com/office/drawing/2014/main" val="4041443317"/>
                  </a:ext>
                </a:extLst>
              </a:tr>
            </a:tbl>
          </a:graphicData>
        </a:graphic>
      </p:graphicFrame>
      <p:sp>
        <p:nvSpPr>
          <p:cNvPr id="47" name="TextBox 46">
            <a:extLst>
              <a:ext uri="{FF2B5EF4-FFF2-40B4-BE49-F238E27FC236}">
                <a16:creationId xmlns:a16="http://schemas.microsoft.com/office/drawing/2014/main" id="{1363CC08-B748-9F80-8BCA-17EDF743D16C}"/>
              </a:ext>
            </a:extLst>
          </p:cNvPr>
          <p:cNvSpPr txBox="1"/>
          <p:nvPr/>
        </p:nvSpPr>
        <p:spPr>
          <a:xfrm>
            <a:off x="9505505" y="3291317"/>
            <a:ext cx="1398140" cy="400110"/>
          </a:xfrm>
          <a:prstGeom prst="rect">
            <a:avLst/>
          </a:prstGeom>
          <a:noFill/>
        </p:spPr>
        <p:txBody>
          <a:bodyPr wrap="none" rtlCol="0">
            <a:spAutoFit/>
          </a:bodyPr>
          <a:lstStyle/>
          <a:p>
            <a:r>
              <a:rPr lang="en-US" sz="2000" dirty="0"/>
              <a:t>1 possibility</a:t>
            </a:r>
          </a:p>
        </p:txBody>
      </p:sp>
      <p:sp>
        <p:nvSpPr>
          <p:cNvPr id="48" name="TextBox 47">
            <a:extLst>
              <a:ext uri="{FF2B5EF4-FFF2-40B4-BE49-F238E27FC236}">
                <a16:creationId xmlns:a16="http://schemas.microsoft.com/office/drawing/2014/main" id="{77120CA1-BF37-60D7-F7F9-C690958FA217}"/>
              </a:ext>
            </a:extLst>
          </p:cNvPr>
          <p:cNvSpPr txBox="1"/>
          <p:nvPr/>
        </p:nvSpPr>
        <p:spPr>
          <a:xfrm>
            <a:off x="9505505" y="2921985"/>
            <a:ext cx="1680268" cy="400110"/>
          </a:xfrm>
          <a:prstGeom prst="rect">
            <a:avLst/>
          </a:prstGeom>
          <a:noFill/>
        </p:spPr>
        <p:txBody>
          <a:bodyPr wrap="none" rtlCol="0">
            <a:spAutoFit/>
          </a:bodyPr>
          <a:lstStyle/>
          <a:p>
            <a:r>
              <a:rPr lang="en-US" sz="2000" dirty="0"/>
              <a:t>96 possibilities</a:t>
            </a:r>
          </a:p>
        </p:txBody>
      </p:sp>
      <p:sp>
        <p:nvSpPr>
          <p:cNvPr id="49" name="Oval 48">
            <a:extLst>
              <a:ext uri="{FF2B5EF4-FFF2-40B4-BE49-F238E27FC236}">
                <a16:creationId xmlns:a16="http://schemas.microsoft.com/office/drawing/2014/main" id="{4C0D302E-C3FB-134A-97BE-3FF2773EECE0}"/>
              </a:ext>
            </a:extLst>
          </p:cNvPr>
          <p:cNvSpPr/>
          <p:nvPr/>
        </p:nvSpPr>
        <p:spPr>
          <a:xfrm>
            <a:off x="4832483" y="5309725"/>
            <a:ext cx="212035" cy="21203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3D9A077F-F146-D176-B587-CD006EC62EB9}"/>
              </a:ext>
            </a:extLst>
          </p:cNvPr>
          <p:cNvCxnSpPr>
            <a:cxnSpLocks/>
          </p:cNvCxnSpPr>
          <p:nvPr/>
        </p:nvCxnSpPr>
        <p:spPr>
          <a:xfrm flipV="1">
            <a:off x="5005741" y="4696843"/>
            <a:ext cx="677509" cy="65147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304EB1C-0F12-7722-8584-D6F43BD2B516}"/>
              </a:ext>
            </a:extLst>
          </p:cNvPr>
          <p:cNvCxnSpPr>
            <a:cxnSpLocks/>
          </p:cNvCxnSpPr>
          <p:nvPr/>
        </p:nvCxnSpPr>
        <p:spPr>
          <a:xfrm>
            <a:off x="5661645" y="4696843"/>
            <a:ext cx="18614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84D1FB2-36BD-6710-1B40-B013959F3F74}"/>
              </a:ext>
            </a:extLst>
          </p:cNvPr>
          <p:cNvSpPr txBox="1"/>
          <p:nvPr/>
        </p:nvSpPr>
        <p:spPr>
          <a:xfrm>
            <a:off x="7541365" y="4503962"/>
            <a:ext cx="1517723" cy="400110"/>
          </a:xfrm>
          <a:prstGeom prst="rect">
            <a:avLst/>
          </a:prstGeom>
          <a:noFill/>
        </p:spPr>
        <p:txBody>
          <a:bodyPr wrap="none" rtlCol="0">
            <a:spAutoFit/>
          </a:bodyPr>
          <a:lstStyle/>
          <a:p>
            <a:r>
              <a:rPr lang="en-US" sz="2000" dirty="0"/>
              <a:t>HD=48 MAC</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4FAD3FE-4F6E-2C4E-4E73-E832B2248AF7}"/>
                  </a:ext>
                </a:extLst>
              </p:cNvPr>
              <p:cNvSpPr txBox="1"/>
              <p:nvPr/>
            </p:nvSpPr>
            <p:spPr>
              <a:xfrm>
                <a:off x="9231680" y="4520634"/>
                <a:ext cx="1945789" cy="400110"/>
              </a:xfrm>
              <a:prstGeom prst="rect">
                <a:avLst/>
              </a:prstGeom>
              <a:noFill/>
            </p:spPr>
            <p:txBody>
              <a:bodyPr wrap="none" rtlCol="0">
                <a:spAutoFit/>
              </a:bodyPr>
              <a:lstStyle/>
              <a:p>
                <a14:m>
                  <m:oMath xmlns:m="http://schemas.openxmlformats.org/officeDocument/2006/math">
                    <m:sSup>
                      <m:sSupPr>
                        <m:ctrlPr>
                          <a:rPr lang="en-US" sz="2000" i="1" smtClean="0">
                            <a:latin typeface="Cambria Math" panose="02040503050406030204" pitchFamily="18" charset="0"/>
                          </a:rPr>
                        </m:ctrlPr>
                      </m:sSupPr>
                      <m:e>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2</m:t>
                        </m:r>
                      </m:e>
                      <m:sup>
                        <m:r>
                          <a:rPr lang="en-US" sz="2000" i="1">
                            <a:latin typeface="Cambria Math" panose="02040503050406030204" pitchFamily="18" charset="0"/>
                          </a:rPr>
                          <m:t>9</m:t>
                        </m:r>
                        <m:r>
                          <a:rPr lang="en-US" sz="2000" b="0" i="1" smtClean="0">
                            <a:latin typeface="Cambria Math" panose="02040503050406030204" pitchFamily="18" charset="0"/>
                          </a:rPr>
                          <m:t>2</m:t>
                        </m:r>
                      </m:sup>
                    </m:sSup>
                  </m:oMath>
                </a14:m>
                <a:r>
                  <a:rPr lang="en-US" sz="2000" dirty="0"/>
                  <a:t> possibilities</a:t>
                </a:r>
              </a:p>
            </p:txBody>
          </p:sp>
        </mc:Choice>
        <mc:Fallback xmlns="">
          <p:sp>
            <p:nvSpPr>
              <p:cNvPr id="54" name="TextBox 53">
                <a:extLst>
                  <a:ext uri="{FF2B5EF4-FFF2-40B4-BE49-F238E27FC236}">
                    <a16:creationId xmlns:a16="http://schemas.microsoft.com/office/drawing/2014/main" id="{04FAD3FE-4F6E-2C4E-4E73-E832B2248AF7}"/>
                  </a:ext>
                </a:extLst>
              </p:cNvPr>
              <p:cNvSpPr txBox="1">
                <a:spLocks noRot="1" noChangeAspect="1" noMove="1" noResize="1" noEditPoints="1" noAdjustHandles="1" noChangeArrowheads="1" noChangeShapeType="1" noTextEdit="1"/>
              </p:cNvSpPr>
              <p:nvPr/>
            </p:nvSpPr>
            <p:spPr>
              <a:xfrm>
                <a:off x="9231680" y="4520634"/>
                <a:ext cx="1945789" cy="400110"/>
              </a:xfrm>
              <a:prstGeom prst="rect">
                <a:avLst/>
              </a:prstGeom>
              <a:blipFill>
                <a:blip r:embed="rId5"/>
                <a:stretch>
                  <a:fillRect t="-9375" r="-1935" b="-25000"/>
                </a:stretch>
              </a:blipFill>
            </p:spPr>
            <p:txBody>
              <a:bodyPr/>
              <a:lstStyle/>
              <a:p>
                <a:r>
                  <a:rPr lang="en-US">
                    <a:noFill/>
                  </a:rPr>
                  <a:t> </a:t>
                </a:r>
              </a:p>
            </p:txBody>
          </p:sp>
        </mc:Fallback>
      </mc:AlternateContent>
      <p:sp>
        <p:nvSpPr>
          <p:cNvPr id="55" name="Rounded Rectangle 54">
            <a:extLst>
              <a:ext uri="{FF2B5EF4-FFF2-40B4-BE49-F238E27FC236}">
                <a16:creationId xmlns:a16="http://schemas.microsoft.com/office/drawing/2014/main" id="{AD67FC88-9498-2C55-9179-07B49F7CF451}"/>
              </a:ext>
            </a:extLst>
          </p:cNvPr>
          <p:cNvSpPr/>
          <p:nvPr/>
        </p:nvSpPr>
        <p:spPr>
          <a:xfrm>
            <a:off x="7513250" y="2880338"/>
            <a:ext cx="3670851" cy="901148"/>
          </a:xfrm>
          <a:prstGeom prst="roundRect">
            <a:avLst/>
          </a:prstGeom>
          <a:noFill/>
          <a:ln w="3810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987EC6D-7A7B-C289-7198-BA5E7EE83FD6}"/>
              </a:ext>
            </a:extLst>
          </p:cNvPr>
          <p:cNvSpPr txBox="1"/>
          <p:nvPr/>
        </p:nvSpPr>
        <p:spPr>
          <a:xfrm>
            <a:off x="8287454" y="2074355"/>
            <a:ext cx="2168286" cy="830997"/>
          </a:xfrm>
          <a:prstGeom prst="rect">
            <a:avLst/>
          </a:prstGeom>
          <a:noFill/>
        </p:spPr>
        <p:txBody>
          <a:bodyPr wrap="none" rtlCol="0">
            <a:spAutoFit/>
          </a:bodyPr>
          <a:lstStyle/>
          <a:p>
            <a:pPr algn="ctr"/>
            <a:r>
              <a:rPr lang="en-US" sz="2400" b="1" dirty="0">
                <a:solidFill>
                  <a:srgbClr val="00B050"/>
                </a:solidFill>
              </a:rPr>
              <a:t>Bit flips in MAC</a:t>
            </a:r>
          </a:p>
          <a:p>
            <a:pPr algn="ctr"/>
            <a:r>
              <a:rPr lang="en-US" sz="2400" b="1" dirty="0">
                <a:solidFill>
                  <a:srgbClr val="00B050"/>
                </a:solidFill>
              </a:rPr>
              <a:t>⟹</a:t>
            </a:r>
            <a:r>
              <a:rPr lang="en-US" sz="2400" b="1" dirty="0">
                <a:solidFill>
                  <a:srgbClr val="C00000"/>
                </a:solidFill>
              </a:rPr>
              <a:t> </a:t>
            </a:r>
            <a:r>
              <a:rPr lang="en-US" sz="2400" b="1" dirty="0">
                <a:solidFill>
                  <a:srgbClr val="00B050"/>
                </a:solidFill>
              </a:rPr>
              <a:t>HD ~ 1</a:t>
            </a:r>
          </a:p>
        </p:txBody>
      </p:sp>
      <p:sp>
        <p:nvSpPr>
          <p:cNvPr id="57" name="Rounded Rectangle 56">
            <a:extLst>
              <a:ext uri="{FF2B5EF4-FFF2-40B4-BE49-F238E27FC236}">
                <a16:creationId xmlns:a16="http://schemas.microsoft.com/office/drawing/2014/main" id="{D9FACAB4-EC2C-B6BF-8797-0903D3424F11}"/>
              </a:ext>
            </a:extLst>
          </p:cNvPr>
          <p:cNvSpPr/>
          <p:nvPr/>
        </p:nvSpPr>
        <p:spPr>
          <a:xfrm>
            <a:off x="7541365" y="4344885"/>
            <a:ext cx="3670851" cy="716483"/>
          </a:xfrm>
          <a:prstGeom prst="roundRect">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08C16334-93FD-67B2-6BA4-4A1119753801}"/>
              </a:ext>
            </a:extLst>
          </p:cNvPr>
          <p:cNvSpPr txBox="1"/>
          <p:nvPr/>
        </p:nvSpPr>
        <p:spPr>
          <a:xfrm>
            <a:off x="8287454" y="5117482"/>
            <a:ext cx="2122441" cy="830997"/>
          </a:xfrm>
          <a:prstGeom prst="rect">
            <a:avLst/>
          </a:prstGeom>
          <a:noFill/>
        </p:spPr>
        <p:txBody>
          <a:bodyPr wrap="none" rtlCol="0">
            <a:spAutoFit/>
          </a:bodyPr>
          <a:lstStyle/>
          <a:p>
            <a:pPr algn="ctr"/>
            <a:r>
              <a:rPr lang="en-US" sz="2400" b="1" dirty="0">
                <a:solidFill>
                  <a:srgbClr val="C00000"/>
                </a:solidFill>
              </a:rPr>
              <a:t>Bit flips in data</a:t>
            </a:r>
          </a:p>
          <a:p>
            <a:pPr algn="ctr"/>
            <a:r>
              <a:rPr lang="en-US" sz="2400" b="1" dirty="0">
                <a:solidFill>
                  <a:srgbClr val="C00000"/>
                </a:solidFill>
              </a:rPr>
              <a:t>⟹ HD &gt;&gt; 1</a:t>
            </a:r>
          </a:p>
        </p:txBody>
      </p:sp>
      <p:cxnSp>
        <p:nvCxnSpPr>
          <p:cNvPr id="62" name="Straight Connector 61">
            <a:extLst>
              <a:ext uri="{FF2B5EF4-FFF2-40B4-BE49-F238E27FC236}">
                <a16:creationId xmlns:a16="http://schemas.microsoft.com/office/drawing/2014/main" id="{B48F96D8-6601-BA1B-E95B-D87297371634}"/>
              </a:ext>
            </a:extLst>
          </p:cNvPr>
          <p:cNvCxnSpPr>
            <a:cxnSpLocks/>
          </p:cNvCxnSpPr>
          <p:nvPr/>
        </p:nvCxnSpPr>
        <p:spPr>
          <a:xfrm flipH="1" flipV="1">
            <a:off x="2926391" y="3716323"/>
            <a:ext cx="1887822" cy="37067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9D8EDDDE-1CA8-9A74-F662-A8387F5D2ED8}"/>
                  </a:ext>
                </a:extLst>
              </p:cNvPr>
              <p:cNvSpPr txBox="1"/>
              <p:nvPr/>
            </p:nvSpPr>
            <p:spPr>
              <a:xfrm>
                <a:off x="450554" y="3486741"/>
                <a:ext cx="2682036" cy="49763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𝑒𝑠𝑐𝑎𝑝𝑒</m:t>
                          </m:r>
                        </m:sub>
                      </m:sSub>
                      <m:r>
                        <a:rPr lang="en-US" sz="2400" b="0" i="1" smtClean="0">
                          <a:latin typeface="Cambria Math" panose="02040503050406030204" pitchFamily="18" charset="0"/>
                        </a:rPr>
                        <m:t>=</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−96</m:t>
                          </m:r>
                        </m:sup>
                      </m:sSup>
                    </m:oMath>
                  </m:oMathPara>
                </a14:m>
                <a:endParaRPr lang="en-US" sz="2400" i="1" dirty="0"/>
              </a:p>
            </p:txBody>
          </p:sp>
        </mc:Choice>
        <mc:Fallback xmlns="">
          <p:sp>
            <p:nvSpPr>
              <p:cNvPr id="65" name="TextBox 64">
                <a:extLst>
                  <a:ext uri="{FF2B5EF4-FFF2-40B4-BE49-F238E27FC236}">
                    <a16:creationId xmlns:a16="http://schemas.microsoft.com/office/drawing/2014/main" id="{9D8EDDDE-1CA8-9A74-F662-A8387F5D2ED8}"/>
                  </a:ext>
                </a:extLst>
              </p:cNvPr>
              <p:cNvSpPr txBox="1">
                <a:spLocks noRot="1" noChangeAspect="1" noMove="1" noResize="1" noEditPoints="1" noAdjustHandles="1" noChangeArrowheads="1" noChangeShapeType="1" noTextEdit="1"/>
              </p:cNvSpPr>
              <p:nvPr/>
            </p:nvSpPr>
            <p:spPr>
              <a:xfrm>
                <a:off x="450554" y="3486741"/>
                <a:ext cx="2682036" cy="497637"/>
              </a:xfrm>
              <a:prstGeom prst="rect">
                <a:avLst/>
              </a:prstGeom>
              <a:blipFill>
                <a:blip r:embed="rId6"/>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0737DB4E-5F15-CB21-EDF7-A60E5663AA42}"/>
                  </a:ext>
                </a:extLst>
              </p:cNvPr>
              <p:cNvSpPr txBox="1"/>
              <p:nvPr/>
            </p:nvSpPr>
            <p:spPr>
              <a:xfrm>
                <a:off x="374351" y="4845420"/>
                <a:ext cx="2682036" cy="50289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𝑒𝑠𝑐𝑎𝑝𝑒</m:t>
                          </m:r>
                        </m:sub>
                      </m:sSub>
                      <m:r>
                        <a:rPr lang="en-US" sz="2400" b="0" i="1" smtClean="0">
                          <a:latin typeface="Cambria Math" panose="02040503050406030204" pitchFamily="18" charset="0"/>
                          <a:ea typeface="Cambria Math" panose="02040503050406030204" pitchFamily="18" charset="0"/>
                        </a:rPr>
                        <m:t>~ </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−75</m:t>
                          </m:r>
                        </m:sup>
                      </m:sSup>
                    </m:oMath>
                  </m:oMathPara>
                </a14:m>
                <a:endParaRPr lang="en-US" sz="2400" i="1" dirty="0"/>
              </a:p>
            </p:txBody>
          </p:sp>
        </mc:Choice>
        <mc:Fallback xmlns="">
          <p:sp>
            <p:nvSpPr>
              <p:cNvPr id="66" name="TextBox 65">
                <a:extLst>
                  <a:ext uri="{FF2B5EF4-FFF2-40B4-BE49-F238E27FC236}">
                    <a16:creationId xmlns:a16="http://schemas.microsoft.com/office/drawing/2014/main" id="{0737DB4E-5F15-CB21-EDF7-A60E5663AA42}"/>
                  </a:ext>
                </a:extLst>
              </p:cNvPr>
              <p:cNvSpPr txBox="1">
                <a:spLocks noRot="1" noChangeAspect="1" noMove="1" noResize="1" noEditPoints="1" noAdjustHandles="1" noChangeArrowheads="1" noChangeShapeType="1" noTextEdit="1"/>
              </p:cNvSpPr>
              <p:nvPr/>
            </p:nvSpPr>
            <p:spPr>
              <a:xfrm>
                <a:off x="374351" y="4845420"/>
                <a:ext cx="2682036" cy="502895"/>
              </a:xfrm>
              <a:prstGeom prst="rect">
                <a:avLst/>
              </a:prstGeom>
              <a:blipFill>
                <a:blip r:embed="rId7"/>
                <a:stretch>
                  <a:fillRect b="-15000"/>
                </a:stretch>
              </a:blipFill>
            </p:spPr>
            <p:txBody>
              <a:bodyPr/>
              <a:lstStyle/>
              <a:p>
                <a:r>
                  <a:rPr lang="en-US">
                    <a:noFill/>
                  </a:rPr>
                  <a:t> </a:t>
                </a:r>
              </a:p>
            </p:txBody>
          </p:sp>
        </mc:Fallback>
      </mc:AlternateContent>
      <p:cxnSp>
        <p:nvCxnSpPr>
          <p:cNvPr id="67" name="Straight Connector 66">
            <a:extLst>
              <a:ext uri="{FF2B5EF4-FFF2-40B4-BE49-F238E27FC236}">
                <a16:creationId xmlns:a16="http://schemas.microsoft.com/office/drawing/2014/main" id="{A5170F4B-EC72-EE0F-6EA4-E0FFD85F1A75}"/>
              </a:ext>
            </a:extLst>
          </p:cNvPr>
          <p:cNvCxnSpPr>
            <a:cxnSpLocks/>
          </p:cNvCxnSpPr>
          <p:nvPr/>
        </p:nvCxnSpPr>
        <p:spPr>
          <a:xfrm flipH="1">
            <a:off x="3045452" y="4613802"/>
            <a:ext cx="1588157" cy="51769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0EC4E0B-A0D9-BFB9-75F4-93D1B0D8F051}"/>
                  </a:ext>
                </a:extLst>
              </p:cNvPr>
              <p:cNvSpPr txBox="1"/>
              <p:nvPr/>
            </p:nvSpPr>
            <p:spPr>
              <a:xfrm>
                <a:off x="245761" y="4119072"/>
                <a:ext cx="2591287" cy="830997"/>
              </a:xfrm>
              <a:prstGeom prst="rect">
                <a:avLst/>
              </a:prstGeom>
              <a:noFill/>
            </p:spPr>
            <p:txBody>
              <a:bodyPr wrap="none" rtlCol="0">
                <a:spAutoFit/>
              </a:bodyPr>
              <a:lstStyle/>
              <a:p>
                <a:pPr algn="ctr"/>
                <a:r>
                  <a:rPr lang="en-US" sz="2400" b="1" dirty="0">
                    <a:solidFill>
                      <a:srgbClr val="00B050"/>
                    </a:solidFill>
                  </a:rPr>
                  <a:t>Fault-tolerant MAC</a:t>
                </a:r>
              </a:p>
              <a:p>
                <a:pPr algn="ctr"/>
                <a:r>
                  <a:rPr lang="en-US" sz="2400" b="1" dirty="0">
                    <a:solidFill>
                      <a:srgbClr val="00B050"/>
                    </a:solidFill>
                  </a:rPr>
                  <a:t>⟹</a:t>
                </a:r>
                <a:r>
                  <a:rPr lang="en-US" sz="2400" b="1" dirty="0">
                    <a:solidFill>
                      <a:srgbClr val="C00000"/>
                    </a:solidFill>
                  </a:rPr>
                  <a:t> </a:t>
                </a:r>
                <a:r>
                  <a:rPr lang="en-US" sz="2400" b="1" dirty="0">
                    <a:solidFill>
                      <a:srgbClr val="00B050"/>
                    </a:solidFill>
                  </a:rPr>
                  <a:t>HD </a:t>
                </a:r>
                <a14:m>
                  <m:oMath xmlns:m="http://schemas.openxmlformats.org/officeDocument/2006/math">
                    <m:r>
                      <a:rPr lang="en-US" sz="2400" b="1" i="1" dirty="0" smtClean="0">
                        <a:solidFill>
                          <a:srgbClr val="00B050"/>
                        </a:solidFill>
                        <a:latin typeface="Cambria Math" panose="02040503050406030204" pitchFamily="18" charset="0"/>
                        <a:ea typeface="Cambria Math" panose="02040503050406030204" pitchFamily="18" charset="0"/>
                      </a:rPr>
                      <m:t>≤</m:t>
                    </m:r>
                  </m:oMath>
                </a14:m>
                <a:r>
                  <a:rPr lang="en-US" sz="2400" b="1" dirty="0">
                    <a:solidFill>
                      <a:srgbClr val="00B050"/>
                    </a:solidFill>
                  </a:rPr>
                  <a:t> 4</a:t>
                </a:r>
              </a:p>
            </p:txBody>
          </p:sp>
        </mc:Choice>
        <mc:Fallback xmlns="">
          <p:sp>
            <p:nvSpPr>
              <p:cNvPr id="69" name="TextBox 68">
                <a:extLst>
                  <a:ext uri="{FF2B5EF4-FFF2-40B4-BE49-F238E27FC236}">
                    <a16:creationId xmlns:a16="http://schemas.microsoft.com/office/drawing/2014/main" id="{B0EC4E0B-A0D9-BFB9-75F4-93D1B0D8F051}"/>
                  </a:ext>
                </a:extLst>
              </p:cNvPr>
              <p:cNvSpPr txBox="1">
                <a:spLocks noRot="1" noChangeAspect="1" noMove="1" noResize="1" noEditPoints="1" noAdjustHandles="1" noChangeArrowheads="1" noChangeShapeType="1" noTextEdit="1"/>
              </p:cNvSpPr>
              <p:nvPr/>
            </p:nvSpPr>
            <p:spPr>
              <a:xfrm>
                <a:off x="245761" y="4119072"/>
                <a:ext cx="2591287" cy="830997"/>
              </a:xfrm>
              <a:prstGeom prst="rect">
                <a:avLst/>
              </a:prstGeom>
              <a:blipFill>
                <a:blip r:embed="rId8"/>
                <a:stretch>
                  <a:fillRect l="-3415" t="-6061" r="-2927" b="-15152"/>
                </a:stretch>
              </a:blipFill>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C3B20479-C481-FAD3-E01C-EB096EA40C81}"/>
              </a:ext>
            </a:extLst>
          </p:cNvPr>
          <p:cNvCxnSpPr/>
          <p:nvPr/>
        </p:nvCxnSpPr>
        <p:spPr>
          <a:xfrm>
            <a:off x="1541404" y="2026275"/>
            <a:ext cx="0" cy="32365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04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par>
                                <p:cTn id="14" presetID="9"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500"/>
                                        <p:tgtEl>
                                          <p:spTgt spid="2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dissolve">
                                      <p:cBhvr>
                                        <p:cTn id="19" dur="500"/>
                                        <p:tgtEl>
                                          <p:spTgt spid="3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dissolve">
                                      <p:cBhvr>
                                        <p:cTn id="25" dur="500"/>
                                        <p:tgtEl>
                                          <p:spTgt spid="26"/>
                                        </p:tgtEl>
                                      </p:cBhvr>
                                    </p:animEffect>
                                  </p:childTnLst>
                                </p:cTn>
                              </p:par>
                              <p:par>
                                <p:cTn id="26" presetID="9"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par>
                                <p:cTn id="29" presetID="9"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ssolve">
                                      <p:cBhvr>
                                        <p:cTn id="31" dur="500"/>
                                        <p:tgtEl>
                                          <p:spTgt spid="2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dissolve">
                                      <p:cBhvr>
                                        <p:cTn id="39" dur="500"/>
                                        <p:tgtEl>
                                          <p:spTgt spid="71"/>
                                        </p:tgtEl>
                                      </p:cBhvr>
                                    </p:animEffect>
                                  </p:childTnLst>
                                </p:cTn>
                              </p:par>
                              <p:par>
                                <p:cTn id="40" presetID="9"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dissolve">
                                      <p:cBhvr>
                                        <p:cTn id="42" dur="500"/>
                                        <p:tgtEl>
                                          <p:spTgt spid="46"/>
                                        </p:tgtEl>
                                      </p:cBhvr>
                                    </p:animEffect>
                                  </p:childTnLst>
                                </p:cTn>
                              </p:par>
                              <p:par>
                                <p:cTn id="43" presetID="9"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ssolv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dissolve">
                                      <p:cBhvr>
                                        <p:cTn id="50" dur="500"/>
                                        <p:tgtEl>
                                          <p:spTgt spid="4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dissolve">
                                      <p:cBhvr>
                                        <p:cTn id="53" dur="500"/>
                                        <p:tgtEl>
                                          <p:spTgt spid="48"/>
                                        </p:tgtEl>
                                      </p:cBhvr>
                                    </p:animEffect>
                                  </p:childTnLst>
                                </p:cTn>
                              </p:par>
                              <p:par>
                                <p:cTn id="54" presetID="9" presetClass="entr" presetSubtype="0"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dissolve">
                                      <p:cBhvr>
                                        <p:cTn id="56" dur="500"/>
                                        <p:tgtEl>
                                          <p:spTgt spid="34"/>
                                        </p:tgtEl>
                                      </p:cBhvr>
                                    </p:animEffect>
                                  </p:childTnLst>
                                </p:cTn>
                              </p:par>
                              <p:par>
                                <p:cTn id="57" presetID="9"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dissolve">
                                      <p:cBhvr>
                                        <p:cTn id="59" dur="500"/>
                                        <p:tgtEl>
                                          <p:spTgt spid="33"/>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dissolv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dissolve">
                                      <p:cBhvr>
                                        <p:cTn id="67" dur="500"/>
                                        <p:tgtEl>
                                          <p:spTgt spid="52"/>
                                        </p:tgtEl>
                                      </p:cBhvr>
                                    </p:animEffect>
                                  </p:childTnLst>
                                </p:cTn>
                              </p:par>
                              <p:par>
                                <p:cTn id="68" presetID="9" presetClass="entr" presetSubtype="0" fill="hold"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dissolve">
                                      <p:cBhvr>
                                        <p:cTn id="70" dur="500"/>
                                        <p:tgtEl>
                                          <p:spTgt spid="51"/>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dissolve">
                                      <p:cBhvr>
                                        <p:cTn id="73" dur="500"/>
                                        <p:tgtEl>
                                          <p:spTgt spid="49"/>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dissolve">
                                      <p:cBhvr>
                                        <p:cTn id="76" dur="500"/>
                                        <p:tgtEl>
                                          <p:spTgt spid="53"/>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dissolve">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dissolve">
                                      <p:cBhvr>
                                        <p:cTn id="84" dur="500"/>
                                        <p:tgtEl>
                                          <p:spTgt spid="55"/>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dissolve">
                                      <p:cBhvr>
                                        <p:cTn id="87" dur="500"/>
                                        <p:tgtEl>
                                          <p:spTgt spid="56"/>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dissolve">
                                      <p:cBhvr>
                                        <p:cTn id="90" dur="500"/>
                                        <p:tgtEl>
                                          <p:spTgt spid="58"/>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dissolve">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dissolve">
                                      <p:cBhvr>
                                        <p:cTn id="98" dur="500"/>
                                        <p:tgtEl>
                                          <p:spTgt spid="65"/>
                                        </p:tgtEl>
                                      </p:cBhvr>
                                    </p:animEffect>
                                  </p:childTnLst>
                                </p:cTn>
                              </p:par>
                              <p:par>
                                <p:cTn id="99" presetID="9" presetClass="entr" presetSubtype="0" fill="hold" nodeType="with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dissolve">
                                      <p:cBhvr>
                                        <p:cTn id="101" dur="500"/>
                                        <p:tgtEl>
                                          <p:spTgt spid="62"/>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dissolve">
                                      <p:cBhvr>
                                        <p:cTn id="106" dur="500"/>
                                        <p:tgtEl>
                                          <p:spTgt spid="67"/>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dissolve">
                                      <p:cBhvr>
                                        <p:cTn id="109" dur="500"/>
                                        <p:tgtEl>
                                          <p:spTgt spid="69"/>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dissolve">
                                      <p:cBhvr>
                                        <p:cTn id="115" dur="500"/>
                                        <p:tgtEl>
                                          <p:spTgt spid="17"/>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dissolve">
                                      <p:cBhvr>
                                        <p:cTn id="1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6" grpId="0"/>
      <p:bldP spid="31" grpId="0" animBg="1"/>
      <p:bldP spid="30" grpId="0"/>
      <p:bldP spid="32" grpId="0" animBg="1"/>
      <p:bldP spid="27" grpId="0" animBg="1"/>
      <p:bldP spid="43" grpId="0"/>
      <p:bldP spid="47" grpId="0"/>
      <p:bldP spid="48" grpId="0"/>
      <p:bldP spid="49" grpId="0" animBg="1"/>
      <p:bldP spid="53" grpId="0"/>
      <p:bldP spid="54" grpId="0"/>
      <p:bldP spid="55" grpId="0" animBg="1"/>
      <p:bldP spid="56" grpId="0"/>
      <p:bldP spid="57" grpId="0" animBg="1"/>
      <p:bldP spid="58" grpId="0"/>
      <p:bldP spid="65" grpId="0"/>
      <p:bldP spid="66"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B1B8-3B6F-86D2-B0CE-4BE7184E540B}"/>
              </a:ext>
            </a:extLst>
          </p:cNvPr>
          <p:cNvSpPr>
            <a:spLocks noGrp="1"/>
          </p:cNvSpPr>
          <p:nvPr>
            <p:ph type="title"/>
          </p:nvPr>
        </p:nvSpPr>
        <p:spPr>
          <a:xfrm>
            <a:off x="913774" y="0"/>
            <a:ext cx="10364451" cy="1596177"/>
          </a:xfrm>
        </p:spPr>
        <p:txBody>
          <a:bodyPr/>
          <a:lstStyle/>
          <a:p>
            <a:r>
              <a:rPr lang="en-US" b="1" dirty="0"/>
              <a:t>Outline for the talk</a:t>
            </a:r>
          </a:p>
        </p:txBody>
      </p:sp>
      <p:sp>
        <p:nvSpPr>
          <p:cNvPr id="5" name="Content Placeholder 2">
            <a:extLst>
              <a:ext uri="{FF2B5EF4-FFF2-40B4-BE49-F238E27FC236}">
                <a16:creationId xmlns:a16="http://schemas.microsoft.com/office/drawing/2014/main" id="{7E63B7D3-543C-6F89-5CC6-2BF06EBACF5B}"/>
              </a:ext>
            </a:extLst>
          </p:cNvPr>
          <p:cNvSpPr>
            <a:spLocks noGrp="1"/>
          </p:cNvSpPr>
          <p:nvPr>
            <p:ph idx="1"/>
          </p:nvPr>
        </p:nvSpPr>
        <p:spPr>
          <a:xfrm>
            <a:off x="436696" y="1463656"/>
            <a:ext cx="9228004" cy="4657744"/>
          </a:xfrm>
        </p:spPr>
        <p:txBody>
          <a:bodyPr>
            <a:normAutofit/>
          </a:bodyPr>
          <a:lstStyle/>
          <a:p>
            <a:pPr marL="514350" indent="-514350">
              <a:lnSpc>
                <a:spcPct val="150000"/>
              </a:lnSpc>
              <a:buFont typeface="+mj-lt"/>
              <a:buAutoNum type="arabicPeriod"/>
            </a:pPr>
            <a:r>
              <a:rPr lang="en-US" sz="2800" b="1" cap="none" dirty="0" err="1">
                <a:latin typeface="Calibri" panose="020F0502020204030204" pitchFamily="34" charset="0"/>
                <a:cs typeface="Calibri" panose="020F0502020204030204" pitchFamily="34" charset="0"/>
              </a:rPr>
              <a:t>Rowhammer</a:t>
            </a:r>
            <a:r>
              <a:rPr lang="en-US" sz="2800" b="1" cap="none" dirty="0">
                <a:latin typeface="Calibri" panose="020F0502020204030204" pitchFamily="34" charset="0"/>
                <a:cs typeface="Calibri" panose="020F0502020204030204" pitchFamily="34" charset="0"/>
              </a:rPr>
              <a:t> and breakthrough attacks</a:t>
            </a:r>
          </a:p>
          <a:p>
            <a:pPr marL="514350" indent="-514350">
              <a:lnSpc>
                <a:spcPct val="150000"/>
              </a:lnSpc>
              <a:buFont typeface="+mj-lt"/>
              <a:buAutoNum type="arabicPeriod"/>
            </a:pPr>
            <a:r>
              <a:rPr lang="en-US" sz="2800" b="1" cap="none" dirty="0">
                <a:latin typeface="Calibri" panose="020F0502020204030204" pitchFamily="34" charset="0"/>
                <a:cs typeface="Calibri" panose="020F0502020204030204" pitchFamily="34" charset="0"/>
              </a:rPr>
              <a:t>Privilege escalation and limitations of current defenses</a:t>
            </a:r>
          </a:p>
          <a:p>
            <a:pPr marL="514350" indent="-514350">
              <a:lnSpc>
                <a:spcPct val="150000"/>
              </a:lnSpc>
              <a:buFont typeface="+mj-lt"/>
              <a:buAutoNum type="arabicPeriod"/>
            </a:pPr>
            <a:r>
              <a:rPr lang="en-US" sz="2800" b="1" cap="none" dirty="0">
                <a:latin typeface="Calibri" panose="020F0502020204030204" pitchFamily="34" charset="0"/>
                <a:cs typeface="Calibri" panose="020F0502020204030204" pitchFamily="34" charset="0"/>
              </a:rPr>
              <a:t>PT-Guard: MAC-based integrity protection</a:t>
            </a:r>
          </a:p>
          <a:p>
            <a:pPr marL="514350" indent="-514350">
              <a:lnSpc>
                <a:spcPct val="150000"/>
              </a:lnSpc>
              <a:buFont typeface="+mj-lt"/>
              <a:buAutoNum type="arabicPeriod"/>
            </a:pPr>
            <a:r>
              <a:rPr lang="en-US" sz="2800" b="1" cap="none" dirty="0">
                <a:latin typeface="Calibri" panose="020F0502020204030204" pitchFamily="34" charset="0"/>
                <a:cs typeface="Calibri" panose="020F0502020204030204" pitchFamily="34" charset="0"/>
              </a:rPr>
              <a:t>Evaluation and optimizations to reduce overheads</a:t>
            </a:r>
          </a:p>
          <a:p>
            <a:pPr marL="514350" indent="-514350">
              <a:lnSpc>
                <a:spcPct val="150000"/>
              </a:lnSpc>
              <a:buFont typeface="+mj-lt"/>
              <a:buAutoNum type="arabicPeriod"/>
            </a:pPr>
            <a:r>
              <a:rPr lang="en-US" sz="2800" b="1" cap="none" dirty="0">
                <a:latin typeface="Calibri" panose="020F0502020204030204" pitchFamily="34" charset="0"/>
                <a:cs typeface="Calibri" panose="020F0502020204030204" pitchFamily="34" charset="0"/>
              </a:rPr>
              <a:t>Best-effort error correction capability</a:t>
            </a:r>
          </a:p>
          <a:p>
            <a:pPr marL="514350" indent="-514350">
              <a:lnSpc>
                <a:spcPct val="150000"/>
              </a:lnSpc>
              <a:buFont typeface="+mj-lt"/>
              <a:buAutoNum type="arabicPeriod"/>
            </a:pPr>
            <a:r>
              <a:rPr lang="en-US" sz="2800" b="1" cap="none" dirty="0">
                <a:latin typeface="Calibri" panose="020F0502020204030204" pitchFamily="34" charset="0"/>
                <a:cs typeface="Calibri" panose="020F0502020204030204" pitchFamily="34" charset="0"/>
              </a:rPr>
              <a:t>Conclusions</a:t>
            </a:r>
          </a:p>
        </p:txBody>
      </p:sp>
    </p:spTree>
    <p:extLst>
      <p:ext uri="{BB962C8B-B14F-4D97-AF65-F5344CB8AC3E}">
        <p14:creationId xmlns:p14="http://schemas.microsoft.com/office/powerpoint/2010/main" val="634115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90B4245-0427-D2B4-4CA4-F10A9F650BED}"/>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t>Real system insights to guess </a:t>
            </a:r>
            <a:r>
              <a:rPr lang="en-US" b="1" dirty="0" err="1"/>
              <a:t>pte</a:t>
            </a:r>
            <a:r>
              <a:rPr lang="en-US" b="1" dirty="0"/>
              <a:t> value</a:t>
            </a:r>
          </a:p>
        </p:txBody>
      </p:sp>
      <p:pic>
        <p:nvPicPr>
          <p:cNvPr id="8" name="Picture 7">
            <a:extLst>
              <a:ext uri="{FF2B5EF4-FFF2-40B4-BE49-F238E27FC236}">
                <a16:creationId xmlns:a16="http://schemas.microsoft.com/office/drawing/2014/main" id="{6D95C00B-4AD5-EB3D-CEFE-41BBDBBB5AC3}"/>
              </a:ext>
            </a:extLst>
          </p:cNvPr>
          <p:cNvPicPr>
            <a:picLocks noChangeAspect="1"/>
          </p:cNvPicPr>
          <p:nvPr/>
        </p:nvPicPr>
        <p:blipFill rotWithShape="1">
          <a:blip r:embed="rId3"/>
          <a:srcRect l="37642" t="19936" r="14213" b="48444"/>
          <a:stretch/>
        </p:blipFill>
        <p:spPr>
          <a:xfrm>
            <a:off x="448891" y="3252523"/>
            <a:ext cx="5939116" cy="2533369"/>
          </a:xfrm>
          <a:prstGeom prst="rect">
            <a:avLst/>
          </a:prstGeom>
        </p:spPr>
      </p:pic>
      <p:graphicFrame>
        <p:nvGraphicFramePr>
          <p:cNvPr id="2" name="Table 53">
            <a:extLst>
              <a:ext uri="{FF2B5EF4-FFF2-40B4-BE49-F238E27FC236}">
                <a16:creationId xmlns:a16="http://schemas.microsoft.com/office/drawing/2014/main" id="{AB08725D-5B72-8E15-E6E0-B1D97314255C}"/>
              </a:ext>
            </a:extLst>
          </p:cNvPr>
          <p:cNvGraphicFramePr>
            <a:graphicFrameLocks noGrp="1"/>
          </p:cNvGraphicFramePr>
          <p:nvPr>
            <p:extLst>
              <p:ext uri="{D42A27DB-BD31-4B8C-83A1-F6EECF244321}">
                <p14:modId xmlns:p14="http://schemas.microsoft.com/office/powerpoint/2010/main" val="3748194199"/>
              </p:ext>
            </p:extLst>
          </p:nvPr>
        </p:nvGraphicFramePr>
        <p:xfrm>
          <a:off x="448891" y="1755246"/>
          <a:ext cx="4086861" cy="369333"/>
        </p:xfrm>
        <a:graphic>
          <a:graphicData uri="http://schemas.openxmlformats.org/drawingml/2006/table">
            <a:tbl>
              <a:tblPr firstRow="1" bandRow="1">
                <a:tableStyleId>{073A0DAA-6AF3-43AB-8588-CEC1D06C72B9}</a:tableStyleId>
              </a:tblPr>
              <a:tblGrid>
                <a:gridCol w="851292">
                  <a:extLst>
                    <a:ext uri="{9D8B030D-6E8A-4147-A177-3AD203B41FA5}">
                      <a16:colId xmlns:a16="http://schemas.microsoft.com/office/drawing/2014/main" val="1413513542"/>
                    </a:ext>
                  </a:extLst>
                </a:gridCol>
                <a:gridCol w="2053883">
                  <a:extLst>
                    <a:ext uri="{9D8B030D-6E8A-4147-A177-3AD203B41FA5}">
                      <a16:colId xmlns:a16="http://schemas.microsoft.com/office/drawing/2014/main" val="3899178493"/>
                    </a:ext>
                  </a:extLst>
                </a:gridCol>
                <a:gridCol w="1181686">
                  <a:extLst>
                    <a:ext uri="{9D8B030D-6E8A-4147-A177-3AD203B41FA5}">
                      <a16:colId xmlns:a16="http://schemas.microsoft.com/office/drawing/2014/main" val="2659915583"/>
                    </a:ext>
                  </a:extLst>
                </a:gridCol>
              </a:tblGrid>
              <a:tr h="369333">
                <a:tc>
                  <a:txBody>
                    <a:bodyPr/>
                    <a:lstStyle/>
                    <a:p>
                      <a:pPr algn="ctr"/>
                      <a:r>
                        <a:rPr lang="en-US" dirty="0">
                          <a:solidFill>
                            <a:schemeClr val="tx1"/>
                          </a:solidFill>
                        </a:rPr>
                        <a:t>MAC</a:t>
                      </a:r>
                    </a:p>
                  </a:txBody>
                  <a:tcPr anchor="ctr">
                    <a:solidFill>
                      <a:schemeClr val="accent1"/>
                    </a:solidFill>
                  </a:tcPr>
                </a:tc>
                <a:tc>
                  <a:txBody>
                    <a:bodyPr/>
                    <a:lstStyle/>
                    <a:p>
                      <a:pPr algn="ctr"/>
                      <a:r>
                        <a:rPr lang="en-US" dirty="0">
                          <a:solidFill>
                            <a:schemeClr val="tx1"/>
                          </a:solidFill>
                        </a:rPr>
                        <a:t>PFN</a:t>
                      </a:r>
                    </a:p>
                  </a:txBody>
                  <a:tcPr anchor="ctr">
                    <a:solidFill>
                      <a:srgbClr val="E98275"/>
                    </a:solidFill>
                  </a:tcPr>
                </a:tc>
                <a:tc>
                  <a:txBody>
                    <a:bodyPr/>
                    <a:lstStyle/>
                    <a:p>
                      <a:pPr algn="ctr"/>
                      <a:r>
                        <a:rPr lang="en-US" dirty="0"/>
                        <a:t>Metadata</a:t>
                      </a:r>
                    </a:p>
                  </a:txBody>
                  <a:tcPr anchor="ctr"/>
                </a:tc>
                <a:extLst>
                  <a:ext uri="{0D108BD9-81ED-4DB2-BD59-A6C34878D82A}">
                    <a16:rowId xmlns:a16="http://schemas.microsoft.com/office/drawing/2014/main" val="2567772908"/>
                  </a:ext>
                </a:extLst>
              </a:tr>
            </a:tbl>
          </a:graphicData>
        </a:graphic>
      </p:graphicFrame>
      <p:pic>
        <p:nvPicPr>
          <p:cNvPr id="3" name="Picture 2">
            <a:extLst>
              <a:ext uri="{FF2B5EF4-FFF2-40B4-BE49-F238E27FC236}">
                <a16:creationId xmlns:a16="http://schemas.microsoft.com/office/drawing/2014/main" id="{432D7DD0-4EE1-C9F0-EA22-F9B99AA64B4B}"/>
              </a:ext>
            </a:extLst>
          </p:cNvPr>
          <p:cNvPicPr>
            <a:picLocks noChangeAspect="1"/>
          </p:cNvPicPr>
          <p:nvPr/>
        </p:nvPicPr>
        <p:blipFill>
          <a:blip r:embed="rId4"/>
          <a:stretch>
            <a:fillRect/>
          </a:stretch>
        </p:blipFill>
        <p:spPr>
          <a:xfrm>
            <a:off x="363210" y="1680158"/>
            <a:ext cx="254000" cy="254000"/>
          </a:xfrm>
          <a:prstGeom prst="rect">
            <a:avLst/>
          </a:prstGeom>
        </p:spPr>
      </p:pic>
      <p:pic>
        <p:nvPicPr>
          <p:cNvPr id="4" name="Graphic 7" descr="Badge Tick1 with solid fill">
            <a:extLst>
              <a:ext uri="{FF2B5EF4-FFF2-40B4-BE49-F238E27FC236}">
                <a16:creationId xmlns:a16="http://schemas.microsoft.com/office/drawing/2014/main" id="{B79ACC4B-5134-0E1F-D8FA-848505F607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563" y="1035576"/>
            <a:ext cx="669177" cy="652934"/>
          </a:xfrm>
          <a:prstGeom prst="rect">
            <a:avLst/>
          </a:prstGeom>
        </p:spPr>
      </p:pic>
      <p:pic>
        <p:nvPicPr>
          <p:cNvPr id="5" name="Picture 4">
            <a:extLst>
              <a:ext uri="{FF2B5EF4-FFF2-40B4-BE49-F238E27FC236}">
                <a16:creationId xmlns:a16="http://schemas.microsoft.com/office/drawing/2014/main" id="{EDF2BCD6-CDF5-6A4A-60D1-B6C98EF2510D}"/>
              </a:ext>
            </a:extLst>
          </p:cNvPr>
          <p:cNvPicPr>
            <a:picLocks noChangeAspect="1"/>
          </p:cNvPicPr>
          <p:nvPr/>
        </p:nvPicPr>
        <p:blipFill>
          <a:blip r:embed="rId4"/>
          <a:stretch>
            <a:fillRect/>
          </a:stretch>
        </p:blipFill>
        <p:spPr>
          <a:xfrm>
            <a:off x="1341093" y="1628246"/>
            <a:ext cx="254000" cy="254000"/>
          </a:xfrm>
          <a:prstGeom prst="rect">
            <a:avLst/>
          </a:prstGeom>
        </p:spPr>
      </p:pic>
      <p:pic>
        <p:nvPicPr>
          <p:cNvPr id="7" name="Picture 6">
            <a:extLst>
              <a:ext uri="{FF2B5EF4-FFF2-40B4-BE49-F238E27FC236}">
                <a16:creationId xmlns:a16="http://schemas.microsoft.com/office/drawing/2014/main" id="{BB0A3FF2-456C-8576-BD0C-3B85FEDD3F62}"/>
              </a:ext>
            </a:extLst>
          </p:cNvPr>
          <p:cNvPicPr>
            <a:picLocks noChangeAspect="1"/>
          </p:cNvPicPr>
          <p:nvPr/>
        </p:nvPicPr>
        <p:blipFill>
          <a:blip r:embed="rId4"/>
          <a:stretch>
            <a:fillRect/>
          </a:stretch>
        </p:blipFill>
        <p:spPr>
          <a:xfrm>
            <a:off x="3272459" y="1596177"/>
            <a:ext cx="254000" cy="254000"/>
          </a:xfrm>
          <a:prstGeom prst="rect">
            <a:avLst/>
          </a:prstGeom>
        </p:spPr>
      </p:pic>
      <p:sp>
        <p:nvSpPr>
          <p:cNvPr id="12" name="TextBox 11">
            <a:extLst>
              <a:ext uri="{FF2B5EF4-FFF2-40B4-BE49-F238E27FC236}">
                <a16:creationId xmlns:a16="http://schemas.microsoft.com/office/drawing/2014/main" id="{B0AF427A-14A2-7DA5-A018-28AB16B48D35}"/>
              </a:ext>
            </a:extLst>
          </p:cNvPr>
          <p:cNvSpPr txBox="1"/>
          <p:nvPr/>
        </p:nvSpPr>
        <p:spPr>
          <a:xfrm>
            <a:off x="-1" y="6213247"/>
            <a:ext cx="12192001" cy="461665"/>
          </a:xfrm>
          <a:prstGeom prst="rect">
            <a:avLst/>
          </a:prstGeom>
          <a:solidFill>
            <a:srgbClr val="002060"/>
          </a:solidFill>
          <a:ln w="28575">
            <a:noFill/>
          </a:ln>
        </p:spPr>
        <p:txBody>
          <a:bodyPr wrap="square">
            <a:spAutoFit/>
          </a:bodyPr>
          <a:lstStyle/>
          <a:p>
            <a:pPr algn="ctr"/>
            <a:r>
              <a:rPr lang="en-US" sz="2400" b="1" dirty="0">
                <a:solidFill>
                  <a:schemeClr val="bg1"/>
                </a:solidFill>
              </a:rPr>
              <a:t>PT-Guard corrects up to 93% of faulty PTEs transparently with no </a:t>
            </a:r>
            <a:r>
              <a:rPr lang="en-US" sz="2400" b="1" dirty="0" err="1">
                <a:solidFill>
                  <a:schemeClr val="bg1"/>
                </a:solidFill>
              </a:rPr>
              <a:t>miscorrections</a:t>
            </a:r>
            <a:endParaRPr lang="en-US" sz="2400" b="1" baseline="-25000" dirty="0">
              <a:solidFill>
                <a:schemeClr val="bg1"/>
              </a:solidFill>
            </a:endParaRPr>
          </a:p>
        </p:txBody>
      </p:sp>
      <p:cxnSp>
        <p:nvCxnSpPr>
          <p:cNvPr id="13" name="Straight Connector 12">
            <a:extLst>
              <a:ext uri="{FF2B5EF4-FFF2-40B4-BE49-F238E27FC236}">
                <a16:creationId xmlns:a16="http://schemas.microsoft.com/office/drawing/2014/main" id="{85FE9C88-33CF-00E2-DEFA-E15A4687A23C}"/>
              </a:ext>
            </a:extLst>
          </p:cNvPr>
          <p:cNvCxnSpPr>
            <a:cxnSpLocks/>
          </p:cNvCxnSpPr>
          <p:nvPr/>
        </p:nvCxnSpPr>
        <p:spPr>
          <a:xfrm flipH="1" flipV="1">
            <a:off x="1420839" y="2917804"/>
            <a:ext cx="540016" cy="114711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1DDEA90-FD89-B2D6-16F5-C75DE6059E4E}"/>
              </a:ext>
            </a:extLst>
          </p:cNvPr>
          <p:cNvSpPr txBox="1"/>
          <p:nvPr/>
        </p:nvSpPr>
        <p:spPr>
          <a:xfrm>
            <a:off x="494431" y="2420683"/>
            <a:ext cx="3397790" cy="461665"/>
          </a:xfrm>
          <a:prstGeom prst="rect">
            <a:avLst/>
          </a:prstGeom>
          <a:noFill/>
        </p:spPr>
        <p:txBody>
          <a:bodyPr wrap="none" rtlCol="0">
            <a:spAutoFit/>
          </a:bodyPr>
          <a:lstStyle/>
          <a:p>
            <a:r>
              <a:rPr lang="en-US" sz="2400" dirty="0"/>
              <a:t>① Reset almost-zero PTEs</a:t>
            </a:r>
          </a:p>
        </p:txBody>
      </p:sp>
      <p:sp>
        <p:nvSpPr>
          <p:cNvPr id="27" name="TextBox 26">
            <a:extLst>
              <a:ext uri="{FF2B5EF4-FFF2-40B4-BE49-F238E27FC236}">
                <a16:creationId xmlns:a16="http://schemas.microsoft.com/office/drawing/2014/main" id="{48247480-31C1-4385-FD5D-C0789844632E}"/>
              </a:ext>
            </a:extLst>
          </p:cNvPr>
          <p:cNvSpPr txBox="1"/>
          <p:nvPr/>
        </p:nvSpPr>
        <p:spPr>
          <a:xfrm>
            <a:off x="4129821" y="2418409"/>
            <a:ext cx="3365280" cy="461665"/>
          </a:xfrm>
          <a:prstGeom prst="rect">
            <a:avLst/>
          </a:prstGeom>
          <a:noFill/>
        </p:spPr>
        <p:txBody>
          <a:bodyPr wrap="none" rtlCol="0">
            <a:spAutoFit/>
          </a:bodyPr>
          <a:lstStyle/>
          <a:p>
            <a:r>
              <a:rPr lang="en-US" sz="2400" dirty="0"/>
              <a:t>② Enforce PFN contiguity</a:t>
            </a:r>
          </a:p>
        </p:txBody>
      </p:sp>
      <p:cxnSp>
        <p:nvCxnSpPr>
          <p:cNvPr id="28" name="Straight Connector 27">
            <a:extLst>
              <a:ext uri="{FF2B5EF4-FFF2-40B4-BE49-F238E27FC236}">
                <a16:creationId xmlns:a16="http://schemas.microsoft.com/office/drawing/2014/main" id="{3ED74F38-9B3A-50C5-F64F-4DB1151B8637}"/>
              </a:ext>
            </a:extLst>
          </p:cNvPr>
          <p:cNvCxnSpPr>
            <a:cxnSpLocks/>
          </p:cNvCxnSpPr>
          <p:nvPr/>
        </p:nvCxnSpPr>
        <p:spPr>
          <a:xfrm flipV="1">
            <a:off x="4569419" y="2880073"/>
            <a:ext cx="792323" cy="240104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AEFA946-4C5D-47A1-A9EB-CD40467EF807}"/>
              </a:ext>
            </a:extLst>
          </p:cNvPr>
          <p:cNvSpPr txBox="1"/>
          <p:nvPr/>
        </p:nvSpPr>
        <p:spPr>
          <a:xfrm>
            <a:off x="7816952" y="2418408"/>
            <a:ext cx="3415230" cy="461665"/>
          </a:xfrm>
          <a:prstGeom prst="rect">
            <a:avLst/>
          </a:prstGeom>
          <a:noFill/>
        </p:spPr>
        <p:txBody>
          <a:bodyPr wrap="none" rtlCol="0">
            <a:spAutoFit/>
          </a:bodyPr>
          <a:lstStyle/>
          <a:p>
            <a:r>
              <a:rPr lang="en-US" sz="2400" dirty="0"/>
              <a:t>③ Majority vote for flags</a:t>
            </a:r>
          </a:p>
        </p:txBody>
      </p:sp>
      <p:pic>
        <p:nvPicPr>
          <p:cNvPr id="34" name="Picture 33">
            <a:extLst>
              <a:ext uri="{FF2B5EF4-FFF2-40B4-BE49-F238E27FC236}">
                <a16:creationId xmlns:a16="http://schemas.microsoft.com/office/drawing/2014/main" id="{D9293B28-74B3-17DA-1DFC-EFADB2A612DB}"/>
              </a:ext>
            </a:extLst>
          </p:cNvPr>
          <p:cNvPicPr>
            <a:picLocks noChangeAspect="1"/>
          </p:cNvPicPr>
          <p:nvPr/>
        </p:nvPicPr>
        <p:blipFill rotWithShape="1">
          <a:blip r:embed="rId7"/>
          <a:srcRect l="11484" t="22221" r="32988" b="44617"/>
          <a:stretch/>
        </p:blipFill>
        <p:spPr>
          <a:xfrm>
            <a:off x="6388007" y="3260816"/>
            <a:ext cx="5681668" cy="2203697"/>
          </a:xfrm>
          <a:prstGeom prst="rect">
            <a:avLst/>
          </a:prstGeom>
        </p:spPr>
      </p:pic>
      <p:pic>
        <p:nvPicPr>
          <p:cNvPr id="35" name="Graphic 7" descr="Badge Tick1 with solid fill">
            <a:extLst>
              <a:ext uri="{FF2B5EF4-FFF2-40B4-BE49-F238E27FC236}">
                <a16:creationId xmlns:a16="http://schemas.microsoft.com/office/drawing/2014/main" id="{7BFCF93C-7DFB-F068-DE23-2FAE90630F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49446" y="1035576"/>
            <a:ext cx="669177" cy="652934"/>
          </a:xfrm>
          <a:prstGeom prst="rect">
            <a:avLst/>
          </a:prstGeom>
        </p:spPr>
      </p:pic>
      <p:pic>
        <p:nvPicPr>
          <p:cNvPr id="36" name="Graphic 7" descr="Badge Tick1 with solid fill">
            <a:extLst>
              <a:ext uri="{FF2B5EF4-FFF2-40B4-BE49-F238E27FC236}">
                <a16:creationId xmlns:a16="http://schemas.microsoft.com/office/drawing/2014/main" id="{CA0DB377-4C4C-4CD6-9515-2587F06CA1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81848" y="1035576"/>
            <a:ext cx="669177" cy="652934"/>
          </a:xfrm>
          <a:prstGeom prst="rect">
            <a:avLst/>
          </a:prstGeom>
        </p:spPr>
      </p:pic>
    </p:spTree>
    <p:extLst>
      <p:ext uri="{BB962C8B-B14F-4D97-AF65-F5344CB8AC3E}">
        <p14:creationId xmlns:p14="http://schemas.microsoft.com/office/powerpoint/2010/main" val="40430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dissolve">
                                      <p:cBhvr>
                                        <p:cTn id="20" dur="500"/>
                                        <p:tgtEl>
                                          <p:spTgt spid="27"/>
                                        </p:tgtEl>
                                      </p:cBhvr>
                                    </p:animEffect>
                                  </p:childTnLst>
                                </p:cTn>
                              </p:par>
                              <p:par>
                                <p:cTn id="21" presetID="9"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dissolv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dissolve">
                                      <p:cBhvr>
                                        <p:cTn id="28" dur="500"/>
                                        <p:tgtEl>
                                          <p:spTgt spid="30"/>
                                        </p:tgtEl>
                                      </p:cBhvr>
                                    </p:animEffect>
                                  </p:childTnLst>
                                </p:cTn>
                              </p:par>
                              <p:par>
                                <p:cTn id="29" presetID="9"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dissolve">
                                      <p:cBhvr>
                                        <p:cTn id="31" dur="500"/>
                                        <p:tgtEl>
                                          <p:spTgt spid="35"/>
                                        </p:tgtEl>
                                      </p:cBhvr>
                                    </p:animEffect>
                                  </p:childTnLst>
                                </p:cTn>
                              </p:par>
                              <p:par>
                                <p:cTn id="32" presetID="9"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dissolv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dissolve">
                                      <p:cBhvr>
                                        <p:cTn id="39" dur="500"/>
                                        <p:tgtEl>
                                          <p:spTgt spid="3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27"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ADA53C-04EF-706A-702D-1A15AC7B8097}"/>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solidFill>
                  <a:schemeClr val="accent1"/>
                </a:solidFill>
              </a:rPr>
              <a:t>Pt-guard:</a:t>
            </a:r>
            <a:r>
              <a:rPr lang="en-US" b="1" dirty="0"/>
              <a:t> conclusions</a:t>
            </a:r>
          </a:p>
        </p:txBody>
      </p:sp>
      <p:sp>
        <p:nvSpPr>
          <p:cNvPr id="8" name="Content Placeholder 2">
            <a:extLst>
              <a:ext uri="{FF2B5EF4-FFF2-40B4-BE49-F238E27FC236}">
                <a16:creationId xmlns:a16="http://schemas.microsoft.com/office/drawing/2014/main" id="{F37AE0A8-288B-0C8A-150F-EDD79E5DBEBC}"/>
              </a:ext>
            </a:extLst>
          </p:cNvPr>
          <p:cNvSpPr>
            <a:spLocks noGrp="1"/>
          </p:cNvSpPr>
          <p:nvPr>
            <p:ph idx="1"/>
          </p:nvPr>
        </p:nvSpPr>
        <p:spPr>
          <a:xfrm>
            <a:off x="436696" y="1463656"/>
            <a:ext cx="11133004" cy="4937144"/>
          </a:xfrm>
        </p:spPr>
        <p:txBody>
          <a:bodyPr>
            <a:normAutofit/>
          </a:bodyPr>
          <a:lstStyle/>
          <a:p>
            <a:pPr>
              <a:lnSpc>
                <a:spcPct val="150000"/>
              </a:lnSpc>
              <a:buFont typeface="Wingdings" pitchFamily="2" charset="2"/>
              <a:buChar char="Ø"/>
            </a:pPr>
            <a:r>
              <a:rPr lang="en-US" sz="2400" b="1" cap="none" dirty="0">
                <a:solidFill>
                  <a:srgbClr val="0070C0"/>
                </a:solidFill>
                <a:latin typeface="Calibri" panose="020F0502020204030204" pitchFamily="34" charset="0"/>
                <a:cs typeface="Calibri" panose="020F0502020204030204" pitchFamily="34" charset="0"/>
              </a:rPr>
              <a:t>Breakthrough attacks routinely defeat new </a:t>
            </a:r>
            <a:r>
              <a:rPr lang="en-US" sz="2400" b="1" cap="none" dirty="0" err="1">
                <a:solidFill>
                  <a:srgbClr val="0070C0"/>
                </a:solidFill>
                <a:latin typeface="Calibri" panose="020F0502020204030204" pitchFamily="34" charset="0"/>
                <a:cs typeface="Calibri" panose="020F0502020204030204" pitchFamily="34" charset="0"/>
              </a:rPr>
              <a:t>Rowhammer</a:t>
            </a:r>
            <a:r>
              <a:rPr lang="en-US" sz="2400" b="1" cap="none" dirty="0">
                <a:solidFill>
                  <a:srgbClr val="0070C0"/>
                </a:solidFill>
                <a:latin typeface="Calibri" panose="020F0502020204030204" pitchFamily="34" charset="0"/>
                <a:cs typeface="Calibri" panose="020F0502020204030204" pitchFamily="34" charset="0"/>
              </a:rPr>
              <a:t> defenses</a:t>
            </a:r>
          </a:p>
          <a:p>
            <a:pPr>
              <a:lnSpc>
                <a:spcPct val="150000"/>
              </a:lnSpc>
              <a:buFont typeface="Wingdings" pitchFamily="2" charset="2"/>
              <a:buChar char="Ø"/>
            </a:pPr>
            <a:r>
              <a:rPr lang="en-US" sz="2400" b="1" cap="none" dirty="0">
                <a:solidFill>
                  <a:srgbClr val="0070C0"/>
                </a:solidFill>
                <a:latin typeface="Calibri" panose="020F0502020204030204" pitchFamily="34" charset="0"/>
                <a:cs typeface="Calibri" panose="020F0502020204030204" pitchFamily="34" charset="0"/>
              </a:rPr>
              <a:t>Imperative to safeguard page tables to avoid privilege escalation</a:t>
            </a:r>
          </a:p>
          <a:p>
            <a:pPr>
              <a:lnSpc>
                <a:spcPct val="150000"/>
              </a:lnSpc>
              <a:buFont typeface="Wingdings" pitchFamily="2" charset="2"/>
              <a:buChar char="Ø"/>
            </a:pPr>
            <a:r>
              <a:rPr lang="en-US" sz="2400" b="1" cap="none" dirty="0">
                <a:solidFill>
                  <a:srgbClr val="0070C0"/>
                </a:solidFill>
                <a:latin typeface="Calibri" panose="020F0502020204030204" pitchFamily="34" charset="0"/>
                <a:cs typeface="Calibri" panose="020F0502020204030204" pitchFamily="34" charset="0"/>
              </a:rPr>
              <a:t>PT-Guard provides cryptographic MAC-based integrity protection</a:t>
            </a:r>
          </a:p>
          <a:p>
            <a:pPr>
              <a:lnSpc>
                <a:spcPct val="150000"/>
              </a:lnSpc>
              <a:buFont typeface="Wingdings" pitchFamily="2" charset="2"/>
              <a:buChar char="Ø"/>
            </a:pPr>
            <a:r>
              <a:rPr lang="en-US" sz="2400" b="1" cap="none" dirty="0">
                <a:solidFill>
                  <a:srgbClr val="0070C0"/>
                </a:solidFill>
                <a:latin typeface="Calibri" panose="020F0502020204030204" pitchFamily="34" charset="0"/>
                <a:cs typeface="Calibri" panose="020F0502020204030204" pitchFamily="34" charset="0"/>
              </a:rPr>
              <a:t>PT-Guard protects all PTE fields from arbitrary tampering</a:t>
            </a:r>
          </a:p>
          <a:p>
            <a:pPr>
              <a:lnSpc>
                <a:spcPct val="150000"/>
              </a:lnSpc>
              <a:buFont typeface="Wingdings" pitchFamily="2" charset="2"/>
              <a:buChar char="Ø"/>
            </a:pPr>
            <a:r>
              <a:rPr lang="en-US" sz="2400" b="1" cap="none" dirty="0">
                <a:solidFill>
                  <a:srgbClr val="0070C0"/>
                </a:solidFill>
                <a:latin typeface="Calibri" panose="020F0502020204030204" pitchFamily="34" charset="0"/>
                <a:cs typeface="Calibri" panose="020F0502020204030204" pitchFamily="34" charset="0"/>
              </a:rPr>
              <a:t>No DRAM storage and access overhead, 71-Byte SRAM requirement</a:t>
            </a:r>
          </a:p>
          <a:p>
            <a:pPr>
              <a:lnSpc>
                <a:spcPct val="150000"/>
              </a:lnSpc>
              <a:buFont typeface="Wingdings" pitchFamily="2" charset="2"/>
              <a:buChar char="Ø"/>
            </a:pPr>
            <a:r>
              <a:rPr lang="en-US" sz="2400" b="1" cap="none" dirty="0">
                <a:solidFill>
                  <a:srgbClr val="0070C0"/>
                </a:solidFill>
                <a:latin typeface="Calibri" panose="020F0502020204030204" pitchFamily="34" charset="0"/>
                <a:cs typeface="Calibri" panose="020F0502020204030204" pitchFamily="34" charset="0"/>
              </a:rPr>
              <a:t>Optional error correction at best-effort leveraging system-level insights</a:t>
            </a:r>
          </a:p>
        </p:txBody>
      </p:sp>
      <p:sp>
        <p:nvSpPr>
          <p:cNvPr id="9" name="Title 1">
            <a:extLst>
              <a:ext uri="{FF2B5EF4-FFF2-40B4-BE49-F238E27FC236}">
                <a16:creationId xmlns:a16="http://schemas.microsoft.com/office/drawing/2014/main" id="{18E07B6F-7822-6469-9194-C9D586365912}"/>
              </a:ext>
            </a:extLst>
          </p:cNvPr>
          <p:cNvSpPr>
            <a:spLocks noGrp="1"/>
          </p:cNvSpPr>
          <p:nvPr>
            <p:ph type="title"/>
          </p:nvPr>
        </p:nvSpPr>
        <p:spPr>
          <a:xfrm>
            <a:off x="838199" y="5709173"/>
            <a:ext cx="10515600" cy="691627"/>
          </a:xfrm>
        </p:spPr>
        <p:txBody>
          <a:bodyPr/>
          <a:lstStyle/>
          <a:p>
            <a:pPr algn="ctr"/>
            <a:r>
              <a:rPr lang="en-US" b="1" dirty="0"/>
              <a:t>Thank You</a:t>
            </a:r>
          </a:p>
        </p:txBody>
      </p:sp>
    </p:spTree>
    <p:extLst>
      <p:ext uri="{BB962C8B-B14F-4D97-AF65-F5344CB8AC3E}">
        <p14:creationId xmlns:p14="http://schemas.microsoft.com/office/powerpoint/2010/main" val="290326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6EAE-E3AE-DE72-D05D-CD89D07FF0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8C7549-6F29-7D5D-5B03-172E91C8C76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57364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AAC5-3315-4440-824C-D74D839202A1}"/>
              </a:ext>
            </a:extLst>
          </p:cNvPr>
          <p:cNvSpPr>
            <a:spLocks noGrp="1"/>
          </p:cNvSpPr>
          <p:nvPr>
            <p:ph type="title"/>
          </p:nvPr>
        </p:nvSpPr>
        <p:spPr/>
        <p:txBody>
          <a:bodyPr/>
          <a:lstStyle/>
          <a:p>
            <a:r>
              <a:rPr lang="en-US" sz="4000" b="1" dirty="0">
                <a:latin typeface="Helvetica" pitchFamily="2" charset="0"/>
              </a:rPr>
              <a:t>BACKUP SLIDES</a:t>
            </a:r>
          </a:p>
        </p:txBody>
      </p:sp>
      <p:sp>
        <p:nvSpPr>
          <p:cNvPr id="3" name="Content Placeholder 2">
            <a:extLst>
              <a:ext uri="{FF2B5EF4-FFF2-40B4-BE49-F238E27FC236}">
                <a16:creationId xmlns:a16="http://schemas.microsoft.com/office/drawing/2014/main" id="{F9EA379B-DBF6-4845-D24A-13AD3A8EBA1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3897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Rectangle 244">
            <a:extLst>
              <a:ext uri="{FF2B5EF4-FFF2-40B4-BE49-F238E27FC236}">
                <a16:creationId xmlns:a16="http://schemas.microsoft.com/office/drawing/2014/main" id="{871ECB5A-F799-21B2-EEEC-76DD69EB0C40}"/>
              </a:ext>
            </a:extLst>
          </p:cNvPr>
          <p:cNvSpPr/>
          <p:nvPr/>
        </p:nvSpPr>
        <p:spPr>
          <a:xfrm>
            <a:off x="1300880" y="3777256"/>
            <a:ext cx="2683339" cy="4250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ED81F403-BA44-DF44-A6F0-4F93B02CFA43}"/>
              </a:ext>
            </a:extLst>
          </p:cNvPr>
          <p:cNvSpPr/>
          <p:nvPr/>
        </p:nvSpPr>
        <p:spPr>
          <a:xfrm>
            <a:off x="1294045" y="2767868"/>
            <a:ext cx="2683339" cy="4806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DEEB182E-C899-59A4-AD39-BA4009984D10}"/>
              </a:ext>
            </a:extLst>
          </p:cNvPr>
          <p:cNvSpPr/>
          <p:nvPr/>
        </p:nvSpPr>
        <p:spPr>
          <a:xfrm>
            <a:off x="1294045" y="3282641"/>
            <a:ext cx="2683441" cy="4250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63">
            <a:extLst>
              <a:ext uri="{FF2B5EF4-FFF2-40B4-BE49-F238E27FC236}">
                <a16:creationId xmlns:a16="http://schemas.microsoft.com/office/drawing/2014/main" id="{5BE3C288-0AE8-C073-9EBB-FB9D0C42B0B2}"/>
              </a:ext>
            </a:extLst>
          </p:cNvPr>
          <p:cNvSpPr>
            <a:spLocks noChangeArrowheads="1"/>
          </p:cNvSpPr>
          <p:nvPr/>
        </p:nvSpPr>
        <p:spPr bwMode="auto">
          <a:xfrm>
            <a:off x="1294046" y="2767869"/>
            <a:ext cx="2683440" cy="480695"/>
          </a:xfrm>
          <a:prstGeom prst="rect">
            <a:avLst/>
          </a:prstGeom>
          <a:noFill/>
          <a:ln w="38100" cmpd="sng">
            <a:solidFill>
              <a:srgbClr val="0000FF"/>
            </a:solidFill>
            <a:miter lim="800000"/>
            <a:headEnd/>
            <a:tailEnd/>
          </a:ln>
        </p:spPr>
        <p:txBody>
          <a:bodyPr wrap="none" anchor="ctr"/>
          <a:lstStyle/>
          <a:p>
            <a:endParaRPr lang="en-US"/>
          </a:p>
        </p:txBody>
      </p:sp>
      <p:sp>
        <p:nvSpPr>
          <p:cNvPr id="230" name="TextBox 229">
            <a:extLst>
              <a:ext uri="{FF2B5EF4-FFF2-40B4-BE49-F238E27FC236}">
                <a16:creationId xmlns:a16="http://schemas.microsoft.com/office/drawing/2014/main" id="{D84A9F5B-7FEE-1631-33E6-39D094C75993}"/>
              </a:ext>
            </a:extLst>
          </p:cNvPr>
          <p:cNvSpPr txBox="1"/>
          <p:nvPr/>
        </p:nvSpPr>
        <p:spPr>
          <a:xfrm>
            <a:off x="1300880" y="2823550"/>
            <a:ext cx="2668519" cy="369332"/>
          </a:xfrm>
          <a:prstGeom prst="rect">
            <a:avLst/>
          </a:prstGeom>
          <a:noFill/>
        </p:spPr>
        <p:txBody>
          <a:bodyPr wrap="square" rtlCol="0">
            <a:spAutoFit/>
          </a:bodyPr>
          <a:lstStyle/>
          <a:p>
            <a:pPr algn="ctr"/>
            <a:r>
              <a:rPr lang="en-US" dirty="0"/>
              <a:t>1  1  1  1  1  1  1  1  1  1</a:t>
            </a:r>
          </a:p>
        </p:txBody>
      </p:sp>
      <p:sp>
        <p:nvSpPr>
          <p:cNvPr id="231" name="Rectangle 63">
            <a:extLst>
              <a:ext uri="{FF2B5EF4-FFF2-40B4-BE49-F238E27FC236}">
                <a16:creationId xmlns:a16="http://schemas.microsoft.com/office/drawing/2014/main" id="{040287D6-A545-CBD2-D70E-E6E185045054}"/>
              </a:ext>
            </a:extLst>
          </p:cNvPr>
          <p:cNvSpPr>
            <a:spLocks noChangeArrowheads="1"/>
          </p:cNvSpPr>
          <p:nvPr/>
        </p:nvSpPr>
        <p:spPr bwMode="auto">
          <a:xfrm>
            <a:off x="1294046" y="3735496"/>
            <a:ext cx="2683440" cy="480695"/>
          </a:xfrm>
          <a:prstGeom prst="rect">
            <a:avLst/>
          </a:prstGeom>
          <a:noFill/>
          <a:ln w="38100" cmpd="sng">
            <a:solidFill>
              <a:srgbClr val="0000FF"/>
            </a:solidFill>
            <a:miter lim="800000"/>
            <a:headEnd/>
            <a:tailEnd/>
          </a:ln>
        </p:spPr>
        <p:txBody>
          <a:bodyPr wrap="none" anchor="ctr"/>
          <a:lstStyle/>
          <a:p>
            <a:endParaRPr lang="en-US"/>
          </a:p>
        </p:txBody>
      </p:sp>
      <p:sp>
        <p:nvSpPr>
          <p:cNvPr id="232" name="TextBox 231">
            <a:extLst>
              <a:ext uri="{FF2B5EF4-FFF2-40B4-BE49-F238E27FC236}">
                <a16:creationId xmlns:a16="http://schemas.microsoft.com/office/drawing/2014/main" id="{F50D9062-CCA1-51EA-B42D-DCB041B34289}"/>
              </a:ext>
            </a:extLst>
          </p:cNvPr>
          <p:cNvSpPr txBox="1"/>
          <p:nvPr/>
        </p:nvSpPr>
        <p:spPr>
          <a:xfrm>
            <a:off x="1300880" y="3791177"/>
            <a:ext cx="2668519" cy="369332"/>
          </a:xfrm>
          <a:prstGeom prst="rect">
            <a:avLst/>
          </a:prstGeom>
          <a:noFill/>
        </p:spPr>
        <p:txBody>
          <a:bodyPr wrap="square" rtlCol="0">
            <a:spAutoFit/>
          </a:bodyPr>
          <a:lstStyle/>
          <a:p>
            <a:pPr algn="ctr"/>
            <a:r>
              <a:rPr lang="en-US" dirty="0"/>
              <a:t>1  1  1  1  1  1  1  1  1  1</a:t>
            </a:r>
          </a:p>
        </p:txBody>
      </p:sp>
      <p:sp>
        <p:nvSpPr>
          <p:cNvPr id="233" name="Rectangle 63">
            <a:extLst>
              <a:ext uri="{FF2B5EF4-FFF2-40B4-BE49-F238E27FC236}">
                <a16:creationId xmlns:a16="http://schemas.microsoft.com/office/drawing/2014/main" id="{E7ACDF08-C936-DA61-A8A3-41A8475AE9D8}"/>
              </a:ext>
            </a:extLst>
          </p:cNvPr>
          <p:cNvSpPr>
            <a:spLocks noChangeArrowheads="1"/>
          </p:cNvSpPr>
          <p:nvPr/>
        </p:nvSpPr>
        <p:spPr bwMode="auto">
          <a:xfrm>
            <a:off x="1294046" y="3282641"/>
            <a:ext cx="2683440" cy="480695"/>
          </a:xfrm>
          <a:prstGeom prst="rect">
            <a:avLst/>
          </a:prstGeom>
          <a:noFill/>
          <a:ln w="38100" cmpd="sng">
            <a:solidFill>
              <a:srgbClr val="0000FF"/>
            </a:solidFill>
            <a:miter lim="800000"/>
            <a:headEnd/>
            <a:tailEnd/>
          </a:ln>
        </p:spPr>
        <p:txBody>
          <a:bodyPr wrap="none" anchor="ctr"/>
          <a:lstStyle/>
          <a:p>
            <a:endParaRPr lang="en-US"/>
          </a:p>
        </p:txBody>
      </p:sp>
      <p:sp>
        <p:nvSpPr>
          <p:cNvPr id="234" name="TextBox 233">
            <a:extLst>
              <a:ext uri="{FF2B5EF4-FFF2-40B4-BE49-F238E27FC236}">
                <a16:creationId xmlns:a16="http://schemas.microsoft.com/office/drawing/2014/main" id="{4B9E1281-1BEC-1AC5-37F6-FC50E3D4D665}"/>
              </a:ext>
            </a:extLst>
          </p:cNvPr>
          <p:cNvSpPr txBox="1"/>
          <p:nvPr/>
        </p:nvSpPr>
        <p:spPr>
          <a:xfrm>
            <a:off x="1300880" y="3325444"/>
            <a:ext cx="2676504" cy="369332"/>
          </a:xfrm>
          <a:prstGeom prst="rect">
            <a:avLst/>
          </a:prstGeom>
          <a:noFill/>
        </p:spPr>
        <p:txBody>
          <a:bodyPr wrap="square" rtlCol="0">
            <a:spAutoFit/>
          </a:bodyPr>
          <a:lstStyle/>
          <a:p>
            <a:pPr algn="ctr"/>
            <a:r>
              <a:rPr lang="en-US" dirty="0"/>
              <a:t>0  0  0  0  0  0  0  0  0  0</a:t>
            </a:r>
          </a:p>
        </p:txBody>
      </p:sp>
      <p:pic>
        <p:nvPicPr>
          <p:cNvPr id="236" name="Graphic 235" descr="Hammer with solid fill">
            <a:extLst>
              <a:ext uri="{FF2B5EF4-FFF2-40B4-BE49-F238E27FC236}">
                <a16:creationId xmlns:a16="http://schemas.microsoft.com/office/drawing/2014/main" id="{538B5D2B-E4A9-81C2-D238-FA454A1508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579" y="3149901"/>
            <a:ext cx="729734" cy="729734"/>
          </a:xfrm>
          <a:prstGeom prst="rect">
            <a:avLst/>
          </a:prstGeom>
        </p:spPr>
      </p:pic>
      <p:sp>
        <p:nvSpPr>
          <p:cNvPr id="248" name="TextBox 247">
            <a:extLst>
              <a:ext uri="{FF2B5EF4-FFF2-40B4-BE49-F238E27FC236}">
                <a16:creationId xmlns:a16="http://schemas.microsoft.com/office/drawing/2014/main" id="{475EBC82-0A3F-392F-FFF7-B46D3A99C169}"/>
              </a:ext>
            </a:extLst>
          </p:cNvPr>
          <p:cNvSpPr txBox="1"/>
          <p:nvPr/>
        </p:nvSpPr>
        <p:spPr>
          <a:xfrm>
            <a:off x="1293944" y="2825392"/>
            <a:ext cx="2683440" cy="369332"/>
          </a:xfrm>
          <a:prstGeom prst="rect">
            <a:avLst/>
          </a:prstGeom>
          <a:noFill/>
        </p:spPr>
        <p:txBody>
          <a:bodyPr wrap="square" rtlCol="0">
            <a:spAutoFit/>
          </a:bodyPr>
          <a:lstStyle/>
          <a:p>
            <a:pPr algn="ctr"/>
            <a:r>
              <a:rPr lang="en-US" dirty="0"/>
              <a:t>1  1  </a:t>
            </a:r>
            <a:r>
              <a:rPr lang="en-US" dirty="0">
                <a:solidFill>
                  <a:srgbClr val="C00000"/>
                </a:solidFill>
              </a:rPr>
              <a:t>0  </a:t>
            </a:r>
            <a:r>
              <a:rPr lang="en-US" dirty="0"/>
              <a:t>1  1  1  </a:t>
            </a:r>
            <a:r>
              <a:rPr lang="en-US" dirty="0">
                <a:solidFill>
                  <a:srgbClr val="C00000"/>
                </a:solidFill>
              </a:rPr>
              <a:t>0  </a:t>
            </a:r>
            <a:r>
              <a:rPr lang="en-US" dirty="0"/>
              <a:t>1  1  1</a:t>
            </a:r>
          </a:p>
        </p:txBody>
      </p:sp>
      <p:sp>
        <p:nvSpPr>
          <p:cNvPr id="249" name="TextBox 248">
            <a:extLst>
              <a:ext uri="{FF2B5EF4-FFF2-40B4-BE49-F238E27FC236}">
                <a16:creationId xmlns:a16="http://schemas.microsoft.com/office/drawing/2014/main" id="{E0E41FA1-B45F-CD5A-1D58-49653A130549}"/>
              </a:ext>
            </a:extLst>
          </p:cNvPr>
          <p:cNvSpPr txBox="1"/>
          <p:nvPr/>
        </p:nvSpPr>
        <p:spPr>
          <a:xfrm>
            <a:off x="1300880" y="3789557"/>
            <a:ext cx="2668520" cy="369332"/>
          </a:xfrm>
          <a:prstGeom prst="rect">
            <a:avLst/>
          </a:prstGeom>
          <a:noFill/>
        </p:spPr>
        <p:txBody>
          <a:bodyPr wrap="square" rtlCol="0">
            <a:spAutoFit/>
          </a:bodyPr>
          <a:lstStyle/>
          <a:p>
            <a:pPr algn="ctr"/>
            <a:r>
              <a:rPr lang="en-US" dirty="0"/>
              <a:t>1  1  1  1  1  1  </a:t>
            </a:r>
            <a:r>
              <a:rPr lang="en-US" dirty="0">
                <a:solidFill>
                  <a:srgbClr val="C00000"/>
                </a:solidFill>
              </a:rPr>
              <a:t>0  0  0  </a:t>
            </a:r>
            <a:r>
              <a:rPr lang="en-US" dirty="0"/>
              <a:t>1</a:t>
            </a:r>
          </a:p>
        </p:txBody>
      </p:sp>
      <p:sp>
        <p:nvSpPr>
          <p:cNvPr id="250" name="Rectangle 249">
            <a:extLst>
              <a:ext uri="{FF2B5EF4-FFF2-40B4-BE49-F238E27FC236}">
                <a16:creationId xmlns:a16="http://schemas.microsoft.com/office/drawing/2014/main" id="{E5877E2F-2C35-1D2F-AB6A-673B5B231882}"/>
              </a:ext>
            </a:extLst>
          </p:cNvPr>
          <p:cNvSpPr/>
          <p:nvPr/>
        </p:nvSpPr>
        <p:spPr>
          <a:xfrm>
            <a:off x="1300880" y="2774307"/>
            <a:ext cx="2676504" cy="480695"/>
          </a:xfrm>
          <a:prstGeom prst="rect">
            <a:avLst/>
          </a:prstGeom>
          <a:solidFill>
            <a:srgbClr val="FFD5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 Row</a:t>
            </a:r>
          </a:p>
        </p:txBody>
      </p:sp>
      <p:sp>
        <p:nvSpPr>
          <p:cNvPr id="251" name="Rectangle 250">
            <a:extLst>
              <a:ext uri="{FF2B5EF4-FFF2-40B4-BE49-F238E27FC236}">
                <a16:creationId xmlns:a16="http://schemas.microsoft.com/office/drawing/2014/main" id="{36936754-250F-0DFF-80B8-F28E7B66BE23}"/>
              </a:ext>
            </a:extLst>
          </p:cNvPr>
          <p:cNvSpPr/>
          <p:nvPr/>
        </p:nvSpPr>
        <p:spPr>
          <a:xfrm>
            <a:off x="1304297" y="3735828"/>
            <a:ext cx="2676504" cy="480695"/>
          </a:xfrm>
          <a:prstGeom prst="rect">
            <a:avLst/>
          </a:prstGeom>
          <a:solidFill>
            <a:srgbClr val="FFD5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 Row</a:t>
            </a:r>
          </a:p>
        </p:txBody>
      </p:sp>
      <p:sp>
        <p:nvSpPr>
          <p:cNvPr id="252" name="Rectangle 251">
            <a:extLst>
              <a:ext uri="{FF2B5EF4-FFF2-40B4-BE49-F238E27FC236}">
                <a16:creationId xmlns:a16="http://schemas.microsoft.com/office/drawing/2014/main" id="{6FBF5F23-7174-1FBB-23EF-95B329007851}"/>
              </a:ext>
            </a:extLst>
          </p:cNvPr>
          <p:cNvSpPr/>
          <p:nvPr/>
        </p:nvSpPr>
        <p:spPr>
          <a:xfrm>
            <a:off x="1287313" y="3282309"/>
            <a:ext cx="2676504" cy="4383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Aggressor Row</a:t>
            </a:r>
          </a:p>
        </p:txBody>
      </p:sp>
      <p:pic>
        <p:nvPicPr>
          <p:cNvPr id="274" name="Picture 273" descr="Icon&#10;&#10;Description automatically generated">
            <a:extLst>
              <a:ext uri="{FF2B5EF4-FFF2-40B4-BE49-F238E27FC236}">
                <a16:creationId xmlns:a16="http://schemas.microsoft.com/office/drawing/2014/main" id="{78726F93-FF5D-FD87-D8D6-95030B5D829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628539" y="2891512"/>
            <a:ext cx="1239230" cy="1239230"/>
          </a:xfrm>
          <a:prstGeom prst="rect">
            <a:avLst/>
          </a:prstGeom>
        </p:spPr>
      </p:pic>
      <p:sp>
        <p:nvSpPr>
          <p:cNvPr id="312" name="TextBox 311">
            <a:extLst>
              <a:ext uri="{FF2B5EF4-FFF2-40B4-BE49-F238E27FC236}">
                <a16:creationId xmlns:a16="http://schemas.microsoft.com/office/drawing/2014/main" id="{AED8F15C-048A-B104-D248-D8192DCEC62A}"/>
              </a:ext>
            </a:extLst>
          </p:cNvPr>
          <p:cNvSpPr txBox="1"/>
          <p:nvPr/>
        </p:nvSpPr>
        <p:spPr>
          <a:xfrm>
            <a:off x="-1" y="6213247"/>
            <a:ext cx="12192001" cy="461665"/>
          </a:xfrm>
          <a:prstGeom prst="rect">
            <a:avLst/>
          </a:prstGeom>
          <a:solidFill>
            <a:srgbClr val="002060"/>
          </a:solidFill>
          <a:ln w="28575">
            <a:noFill/>
          </a:ln>
        </p:spPr>
        <p:txBody>
          <a:bodyPr wrap="square">
            <a:spAutoFit/>
          </a:bodyPr>
          <a:lstStyle/>
          <a:p>
            <a:pPr algn="ctr"/>
            <a:r>
              <a:rPr lang="en-US" sz="2400" b="1" dirty="0" err="1">
                <a:solidFill>
                  <a:schemeClr val="bg1"/>
                </a:solidFill>
              </a:rPr>
              <a:t>Rowhammer</a:t>
            </a:r>
            <a:r>
              <a:rPr lang="en-US" sz="2400" b="1" dirty="0">
                <a:solidFill>
                  <a:schemeClr val="bg1"/>
                </a:solidFill>
              </a:rPr>
              <a:t> attacks break integrity, confidentiality and privilege boundaries</a:t>
            </a:r>
            <a:endParaRPr lang="en-US" sz="2400" b="1" baseline="-25000" dirty="0">
              <a:solidFill>
                <a:schemeClr val="bg1"/>
              </a:solidFill>
            </a:endParaRPr>
          </a:p>
        </p:txBody>
      </p:sp>
      <p:pic>
        <p:nvPicPr>
          <p:cNvPr id="2" name="Picture 1" descr="Shape&#10;&#10;Description automatically generated">
            <a:extLst>
              <a:ext uri="{FF2B5EF4-FFF2-40B4-BE49-F238E27FC236}">
                <a16:creationId xmlns:a16="http://schemas.microsoft.com/office/drawing/2014/main" id="{2619ACF3-BBE5-D5DD-2E3E-7EC36560FB4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693551" y="2973851"/>
            <a:ext cx="1367103" cy="1072237"/>
          </a:xfrm>
          <a:prstGeom prst="rect">
            <a:avLst/>
          </a:prstGeom>
        </p:spPr>
      </p:pic>
      <p:pic>
        <p:nvPicPr>
          <p:cNvPr id="3" name="Picture 2" descr="Icon&#10;&#10;Description automatically generated">
            <a:extLst>
              <a:ext uri="{FF2B5EF4-FFF2-40B4-BE49-F238E27FC236}">
                <a16:creationId xmlns:a16="http://schemas.microsoft.com/office/drawing/2014/main" id="{13CB6889-FBC0-E0D4-7F5D-A8A26DC2AAFA}"/>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8435654" y="2967357"/>
            <a:ext cx="1106060" cy="1106060"/>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78A227B7-A960-C9D2-E90C-D3E4E86B2126}"/>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10080147" y="2955480"/>
            <a:ext cx="1180854" cy="1180854"/>
          </a:xfrm>
          <a:prstGeom prst="rect">
            <a:avLst/>
          </a:prstGeom>
        </p:spPr>
      </p:pic>
      <p:sp>
        <p:nvSpPr>
          <p:cNvPr id="31" name="Title 1">
            <a:extLst>
              <a:ext uri="{FF2B5EF4-FFF2-40B4-BE49-F238E27FC236}">
                <a16:creationId xmlns:a16="http://schemas.microsoft.com/office/drawing/2014/main" id="{F557A2B0-18C7-FA65-6551-251E29793916}"/>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err="1"/>
              <a:t>Rowhammer</a:t>
            </a:r>
            <a:endParaRPr lang="en-US" b="1" dirty="0"/>
          </a:p>
        </p:txBody>
      </p:sp>
    </p:spTree>
    <p:extLst>
      <p:ext uri="{BB962C8B-B14F-4D97-AF65-F5344CB8AC3E}">
        <p14:creationId xmlns:p14="http://schemas.microsoft.com/office/powerpoint/2010/main" val="388127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10000" autoRev="1" fill="hold" nodeType="clickEffect">
                                  <p:stCondLst>
                                    <p:cond delay="0"/>
                                  </p:stCondLst>
                                  <p:childTnLst>
                                    <p:animRot by="2700000">
                                      <p:cBhvr>
                                        <p:cTn id="6" dur="250" fill="hold"/>
                                        <p:tgtEl>
                                          <p:spTgt spid="236"/>
                                        </p:tgtEl>
                                        <p:attrNameLst>
                                          <p:attrName>r</p:attrName>
                                        </p:attrNameLst>
                                      </p:cBhvr>
                                    </p:animRot>
                                  </p:childTnLst>
                                </p:cTn>
                              </p:par>
                              <p:par>
                                <p:cTn id="7" presetID="1" presetClass="emph" presetSubtype="2" fill="hold" grpId="0" nodeType="withEffect">
                                  <p:stCondLst>
                                    <p:cond delay="0"/>
                                  </p:stCondLst>
                                  <p:childTnLst>
                                    <p:animClr clrSpc="rgb" dir="cw">
                                      <p:cBhvr>
                                        <p:cTn id="8" dur="3000" fill="hold"/>
                                        <p:tgtEl>
                                          <p:spTgt spid="239"/>
                                        </p:tgtEl>
                                        <p:attrNameLst>
                                          <p:attrName>fillcolor</p:attrName>
                                        </p:attrNameLst>
                                      </p:cBhvr>
                                      <p:to>
                                        <a:srgbClr val="FF2600"/>
                                      </p:to>
                                    </p:animClr>
                                    <p:set>
                                      <p:cBhvr>
                                        <p:cTn id="9" dur="3000" fill="hold"/>
                                        <p:tgtEl>
                                          <p:spTgt spid="239"/>
                                        </p:tgtEl>
                                        <p:attrNameLst>
                                          <p:attrName>fill.type</p:attrName>
                                        </p:attrNameLst>
                                      </p:cBhvr>
                                      <p:to>
                                        <p:strVal val="solid"/>
                                      </p:to>
                                    </p:set>
                                    <p:set>
                                      <p:cBhvr>
                                        <p:cTn id="10" dur="3000" fill="hold"/>
                                        <p:tgtEl>
                                          <p:spTgt spid="239"/>
                                        </p:tgtEl>
                                        <p:attrNameLst>
                                          <p:attrName>fill.on</p:attrName>
                                        </p:attrNameLst>
                                      </p:cBhvr>
                                      <p:to>
                                        <p:strVal val="true"/>
                                      </p:to>
                                    </p:set>
                                  </p:childTnLst>
                                </p:cTn>
                              </p:par>
                              <p:par>
                                <p:cTn id="11" presetID="1" presetClass="emph" presetSubtype="2" fill="hold" nodeType="withEffect">
                                  <p:stCondLst>
                                    <p:cond delay="0"/>
                                  </p:stCondLst>
                                  <p:childTnLst>
                                    <p:animClr clrSpc="rgb" dir="cw">
                                      <p:cBhvr>
                                        <p:cTn id="12" dur="3000" fill="hold"/>
                                        <p:tgtEl>
                                          <p:spTgt spid="241"/>
                                        </p:tgtEl>
                                        <p:attrNameLst>
                                          <p:attrName>fillcolor</p:attrName>
                                        </p:attrNameLst>
                                      </p:cBhvr>
                                      <p:to>
                                        <a:srgbClr val="FFD579"/>
                                      </p:to>
                                    </p:animClr>
                                    <p:set>
                                      <p:cBhvr>
                                        <p:cTn id="13" dur="3000" fill="hold"/>
                                        <p:tgtEl>
                                          <p:spTgt spid="241"/>
                                        </p:tgtEl>
                                        <p:attrNameLst>
                                          <p:attrName>fill.type</p:attrName>
                                        </p:attrNameLst>
                                      </p:cBhvr>
                                      <p:to>
                                        <p:strVal val="solid"/>
                                      </p:to>
                                    </p:set>
                                    <p:set>
                                      <p:cBhvr>
                                        <p:cTn id="14" dur="3000" fill="hold"/>
                                        <p:tgtEl>
                                          <p:spTgt spid="241"/>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3000" fill="hold"/>
                                        <p:tgtEl>
                                          <p:spTgt spid="245"/>
                                        </p:tgtEl>
                                        <p:attrNameLst>
                                          <p:attrName>fillcolor</p:attrName>
                                        </p:attrNameLst>
                                      </p:cBhvr>
                                      <p:to>
                                        <a:srgbClr val="FFD579"/>
                                      </p:to>
                                    </p:animClr>
                                    <p:set>
                                      <p:cBhvr>
                                        <p:cTn id="17" dur="3000" fill="hold"/>
                                        <p:tgtEl>
                                          <p:spTgt spid="245"/>
                                        </p:tgtEl>
                                        <p:attrNameLst>
                                          <p:attrName>fill.type</p:attrName>
                                        </p:attrNameLst>
                                      </p:cBhvr>
                                      <p:to>
                                        <p:strVal val="solid"/>
                                      </p:to>
                                    </p:set>
                                    <p:set>
                                      <p:cBhvr>
                                        <p:cTn id="18" dur="3000" fill="hold"/>
                                        <p:tgtEl>
                                          <p:spTgt spid="245"/>
                                        </p:tgtEl>
                                        <p:attrNameLst>
                                          <p:attrName>fill.on</p:attrName>
                                        </p:attrNameLst>
                                      </p:cBhvr>
                                      <p:to>
                                        <p:strVal val="true"/>
                                      </p:to>
                                    </p:set>
                                  </p:childTnLst>
                                </p:cTn>
                              </p:par>
                              <p:par>
                                <p:cTn id="19" presetID="9" presetClass="exit" presetSubtype="0" fill="hold" grpId="0" nodeType="withEffect">
                                  <p:stCondLst>
                                    <p:cond delay="0"/>
                                  </p:stCondLst>
                                  <p:childTnLst>
                                    <p:animEffect transition="out" filter="dissolve">
                                      <p:cBhvr>
                                        <p:cTn id="20" dur="5000"/>
                                        <p:tgtEl>
                                          <p:spTgt spid="232"/>
                                        </p:tgtEl>
                                      </p:cBhvr>
                                    </p:animEffect>
                                    <p:set>
                                      <p:cBhvr>
                                        <p:cTn id="21" dur="1" fill="hold">
                                          <p:stCondLst>
                                            <p:cond delay="4999"/>
                                          </p:stCondLst>
                                        </p:cTn>
                                        <p:tgtEl>
                                          <p:spTgt spid="232"/>
                                        </p:tgtEl>
                                        <p:attrNameLst>
                                          <p:attrName>style.visibility</p:attrName>
                                        </p:attrNameLst>
                                      </p:cBhvr>
                                      <p:to>
                                        <p:strVal val="hidden"/>
                                      </p:to>
                                    </p:set>
                                  </p:childTnLst>
                                </p:cTn>
                              </p:par>
                              <p:par>
                                <p:cTn id="22" presetID="9" presetClass="exit" presetSubtype="0" fill="hold" grpId="0" nodeType="withEffect">
                                  <p:stCondLst>
                                    <p:cond delay="0"/>
                                  </p:stCondLst>
                                  <p:childTnLst>
                                    <p:animEffect transition="out" filter="dissolve">
                                      <p:cBhvr>
                                        <p:cTn id="23" dur="5000"/>
                                        <p:tgtEl>
                                          <p:spTgt spid="230"/>
                                        </p:tgtEl>
                                      </p:cBhvr>
                                    </p:animEffect>
                                    <p:set>
                                      <p:cBhvr>
                                        <p:cTn id="24" dur="1" fill="hold">
                                          <p:stCondLst>
                                            <p:cond delay="4999"/>
                                          </p:stCondLst>
                                        </p:cTn>
                                        <p:tgtEl>
                                          <p:spTgt spid="230"/>
                                        </p:tgtEl>
                                        <p:attrNameLst>
                                          <p:attrName>style.visibility</p:attrName>
                                        </p:attrNameLst>
                                      </p:cBhvr>
                                      <p:to>
                                        <p:strVal val="hidden"/>
                                      </p:to>
                                    </p:set>
                                  </p:childTnLst>
                                </p:cTn>
                              </p:par>
                              <p:par>
                                <p:cTn id="25" presetID="9" presetClass="entr" presetSubtype="0" fill="hold" grpId="0" nodeType="withEffect">
                                  <p:stCondLst>
                                    <p:cond delay="1000"/>
                                  </p:stCondLst>
                                  <p:childTnLst>
                                    <p:set>
                                      <p:cBhvr>
                                        <p:cTn id="26" dur="1" fill="hold">
                                          <p:stCondLst>
                                            <p:cond delay="0"/>
                                          </p:stCondLst>
                                        </p:cTn>
                                        <p:tgtEl>
                                          <p:spTgt spid="248"/>
                                        </p:tgtEl>
                                        <p:attrNameLst>
                                          <p:attrName>style.visibility</p:attrName>
                                        </p:attrNameLst>
                                      </p:cBhvr>
                                      <p:to>
                                        <p:strVal val="visible"/>
                                      </p:to>
                                    </p:set>
                                    <p:animEffect transition="in" filter="dissolve">
                                      <p:cBhvr>
                                        <p:cTn id="27" dur="3000"/>
                                        <p:tgtEl>
                                          <p:spTgt spid="248"/>
                                        </p:tgtEl>
                                      </p:cBhvr>
                                    </p:animEffect>
                                  </p:childTnLst>
                                </p:cTn>
                              </p:par>
                              <p:par>
                                <p:cTn id="28" presetID="9" presetClass="entr" presetSubtype="0" fill="hold" grpId="0" nodeType="withEffect">
                                  <p:stCondLst>
                                    <p:cond delay="1000"/>
                                  </p:stCondLst>
                                  <p:childTnLst>
                                    <p:set>
                                      <p:cBhvr>
                                        <p:cTn id="29" dur="1" fill="hold">
                                          <p:stCondLst>
                                            <p:cond delay="0"/>
                                          </p:stCondLst>
                                        </p:cTn>
                                        <p:tgtEl>
                                          <p:spTgt spid="249"/>
                                        </p:tgtEl>
                                        <p:attrNameLst>
                                          <p:attrName>style.visibility</p:attrName>
                                        </p:attrNameLst>
                                      </p:cBhvr>
                                      <p:to>
                                        <p:strVal val="visible"/>
                                      </p:to>
                                    </p:set>
                                    <p:animEffect transition="in" filter="dissolve">
                                      <p:cBhvr>
                                        <p:cTn id="30" dur="3000"/>
                                        <p:tgtEl>
                                          <p:spTgt spid="249"/>
                                        </p:tgtEl>
                                      </p:cBhvr>
                                    </p:animEffect>
                                  </p:childTnLst>
                                </p:cTn>
                              </p:par>
                              <p:par>
                                <p:cTn id="31" presetID="3" presetClass="entr" presetSubtype="10" fill="hold" grpId="1" nodeType="withEffect">
                                  <p:stCondLst>
                                    <p:cond delay="4500"/>
                                  </p:stCondLst>
                                  <p:childTnLst>
                                    <p:set>
                                      <p:cBhvr>
                                        <p:cTn id="32" dur="1" fill="hold">
                                          <p:stCondLst>
                                            <p:cond delay="0"/>
                                          </p:stCondLst>
                                        </p:cTn>
                                        <p:tgtEl>
                                          <p:spTgt spid="252"/>
                                        </p:tgtEl>
                                        <p:attrNameLst>
                                          <p:attrName>style.visibility</p:attrName>
                                        </p:attrNameLst>
                                      </p:cBhvr>
                                      <p:to>
                                        <p:strVal val="visible"/>
                                      </p:to>
                                    </p:set>
                                    <p:animEffect transition="in" filter="blinds(horizontal)">
                                      <p:cBhvr>
                                        <p:cTn id="33" dur="1000"/>
                                        <p:tgtEl>
                                          <p:spTgt spid="252"/>
                                        </p:tgtEl>
                                      </p:cBhvr>
                                    </p:animEffect>
                                  </p:childTnLst>
                                </p:cTn>
                              </p:par>
                              <p:par>
                                <p:cTn id="34" presetID="3" presetClass="entr" presetSubtype="10" repeatCount="0" fill="hold" grpId="0" nodeType="withEffect">
                                  <p:stCondLst>
                                    <p:cond delay="4500"/>
                                  </p:stCondLst>
                                  <p:childTnLst>
                                    <p:set>
                                      <p:cBhvr>
                                        <p:cTn id="35" dur="1" fill="hold">
                                          <p:stCondLst>
                                            <p:cond delay="0"/>
                                          </p:stCondLst>
                                        </p:cTn>
                                        <p:tgtEl>
                                          <p:spTgt spid="252"/>
                                        </p:tgtEl>
                                        <p:attrNameLst>
                                          <p:attrName>style.visibility</p:attrName>
                                        </p:attrNameLst>
                                      </p:cBhvr>
                                      <p:to>
                                        <p:strVal val="visible"/>
                                      </p:to>
                                    </p:set>
                                    <p:animEffect transition="in" filter="blinds(horizontal)">
                                      <p:cBhvr>
                                        <p:cTn id="36" dur="1000"/>
                                        <p:tgtEl>
                                          <p:spTgt spid="252"/>
                                        </p:tgtEl>
                                      </p:cBhvr>
                                    </p:animEffect>
                                  </p:childTnLst>
                                </p:cTn>
                              </p:par>
                              <p:par>
                                <p:cTn id="37" presetID="3" presetClass="entr" presetSubtype="10" fill="hold" grpId="0" nodeType="withEffect">
                                  <p:stCondLst>
                                    <p:cond delay="4500"/>
                                  </p:stCondLst>
                                  <p:childTnLst>
                                    <p:set>
                                      <p:cBhvr>
                                        <p:cTn id="38" dur="1" fill="hold">
                                          <p:stCondLst>
                                            <p:cond delay="0"/>
                                          </p:stCondLst>
                                        </p:cTn>
                                        <p:tgtEl>
                                          <p:spTgt spid="251"/>
                                        </p:tgtEl>
                                        <p:attrNameLst>
                                          <p:attrName>style.visibility</p:attrName>
                                        </p:attrNameLst>
                                      </p:cBhvr>
                                      <p:to>
                                        <p:strVal val="visible"/>
                                      </p:to>
                                    </p:set>
                                    <p:animEffect transition="in" filter="blinds(horizontal)">
                                      <p:cBhvr>
                                        <p:cTn id="39" dur="1000"/>
                                        <p:tgtEl>
                                          <p:spTgt spid="251"/>
                                        </p:tgtEl>
                                      </p:cBhvr>
                                    </p:animEffect>
                                  </p:childTnLst>
                                </p:cTn>
                              </p:par>
                              <p:par>
                                <p:cTn id="40" presetID="3" presetClass="entr" presetSubtype="10" fill="hold" grpId="0" nodeType="withEffect">
                                  <p:stCondLst>
                                    <p:cond delay="4500"/>
                                  </p:stCondLst>
                                  <p:childTnLst>
                                    <p:set>
                                      <p:cBhvr>
                                        <p:cTn id="41" dur="1" fill="hold">
                                          <p:stCondLst>
                                            <p:cond delay="0"/>
                                          </p:stCondLst>
                                        </p:cTn>
                                        <p:tgtEl>
                                          <p:spTgt spid="250"/>
                                        </p:tgtEl>
                                        <p:attrNameLst>
                                          <p:attrName>style.visibility</p:attrName>
                                        </p:attrNameLst>
                                      </p:cBhvr>
                                      <p:to>
                                        <p:strVal val="visible"/>
                                      </p:to>
                                    </p:set>
                                    <p:animEffect transition="in" filter="blinds(horizontal)">
                                      <p:cBhvr>
                                        <p:cTn id="42" dur="1000"/>
                                        <p:tgtEl>
                                          <p:spTgt spid="25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2"/>
                                        </p:tgtEl>
                                        <p:attrNameLst>
                                          <p:attrName>style.visibility</p:attrName>
                                        </p:attrNameLst>
                                      </p:cBhvr>
                                      <p:to>
                                        <p:strVal val="visible"/>
                                      </p:to>
                                    </p:set>
                                  </p:childTnLst>
                                </p:cTn>
                              </p:par>
                              <p:par>
                                <p:cTn id="51" presetID="9"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dissolve">
                                      <p:cBhvr>
                                        <p:cTn id="53" dur="500"/>
                                        <p:tgtEl>
                                          <p:spTgt spid="3"/>
                                        </p:tgtEl>
                                      </p:cBhvr>
                                    </p:animEffect>
                                  </p:childTnLst>
                                </p:cTn>
                              </p:par>
                              <p:par>
                                <p:cTn id="54" presetID="9"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ssolv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30" grpId="0"/>
      <p:bldP spid="232" grpId="0"/>
      <p:bldP spid="248" grpId="0"/>
      <p:bldP spid="249" grpId="0"/>
      <p:bldP spid="250" grpId="0" animBg="1"/>
      <p:bldP spid="251" grpId="0" animBg="1"/>
      <p:bldP spid="252" grpId="0" animBg="1"/>
      <p:bldP spid="252" grpId="1" animBg="1"/>
      <p:bldP spid="3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C3D6DC-0672-0185-F595-8D639E8A659B}"/>
              </a:ext>
            </a:extLst>
          </p:cNvPr>
          <p:cNvSpPr txBox="1"/>
          <p:nvPr/>
        </p:nvSpPr>
        <p:spPr>
          <a:xfrm>
            <a:off x="-1" y="6213247"/>
            <a:ext cx="12192001" cy="461665"/>
          </a:xfrm>
          <a:prstGeom prst="rect">
            <a:avLst/>
          </a:prstGeom>
          <a:solidFill>
            <a:srgbClr val="002060"/>
          </a:solidFill>
          <a:ln w="28575">
            <a:noFill/>
          </a:ln>
        </p:spPr>
        <p:txBody>
          <a:bodyPr wrap="square">
            <a:spAutoFit/>
          </a:bodyPr>
          <a:lstStyle/>
          <a:p>
            <a:pPr algn="ctr"/>
            <a:r>
              <a:rPr lang="en-US" sz="2400" b="1" dirty="0">
                <a:solidFill>
                  <a:schemeClr val="bg1"/>
                </a:solidFill>
              </a:rPr>
              <a:t>We need principled defenses that tackle future DRAM devices with unpredictable vulnerability</a:t>
            </a:r>
            <a:endParaRPr lang="en-US" sz="2400" b="1" baseline="-25000" dirty="0">
              <a:solidFill>
                <a:schemeClr val="bg1"/>
              </a:solidFill>
            </a:endParaRPr>
          </a:p>
        </p:txBody>
      </p:sp>
      <p:sp>
        <p:nvSpPr>
          <p:cNvPr id="17" name="Title 1">
            <a:extLst>
              <a:ext uri="{FF2B5EF4-FFF2-40B4-BE49-F238E27FC236}">
                <a16:creationId xmlns:a16="http://schemas.microsoft.com/office/drawing/2014/main" id="{103BFB71-4B9A-9E90-05A1-598E2A18BD0C}"/>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err="1"/>
              <a:t>Rowhammer</a:t>
            </a:r>
            <a:r>
              <a:rPr lang="en-US" b="1" dirty="0"/>
              <a:t> is getting worse</a:t>
            </a:r>
          </a:p>
        </p:txBody>
      </p:sp>
      <p:pic>
        <p:nvPicPr>
          <p:cNvPr id="9" name="Picture 8" descr="Logo&#10;&#10;Description automatically generated with medium confidence">
            <a:extLst>
              <a:ext uri="{FF2B5EF4-FFF2-40B4-BE49-F238E27FC236}">
                <a16:creationId xmlns:a16="http://schemas.microsoft.com/office/drawing/2014/main" id="{E61DC72A-EA4C-F94D-E7A6-8C5BFC2A7548}"/>
              </a:ext>
            </a:extLst>
          </p:cNvPr>
          <p:cNvPicPr>
            <a:picLocks noChangeAspect="1"/>
          </p:cNvPicPr>
          <p:nvPr/>
        </p:nvPicPr>
        <p:blipFill>
          <a:blip r:embed="rId3"/>
          <a:stretch>
            <a:fillRect/>
          </a:stretch>
        </p:blipFill>
        <p:spPr>
          <a:xfrm>
            <a:off x="584872" y="1685435"/>
            <a:ext cx="5511127" cy="3487129"/>
          </a:xfrm>
          <a:prstGeom prst="rect">
            <a:avLst/>
          </a:prstGeom>
        </p:spPr>
      </p:pic>
      <p:pic>
        <p:nvPicPr>
          <p:cNvPr id="11" name="Picture 10">
            <a:extLst>
              <a:ext uri="{FF2B5EF4-FFF2-40B4-BE49-F238E27FC236}">
                <a16:creationId xmlns:a16="http://schemas.microsoft.com/office/drawing/2014/main" id="{A42110FF-69FC-5658-3284-05CD51448121}"/>
              </a:ext>
            </a:extLst>
          </p:cNvPr>
          <p:cNvPicPr>
            <a:picLocks noChangeAspect="1"/>
          </p:cNvPicPr>
          <p:nvPr/>
        </p:nvPicPr>
        <p:blipFill>
          <a:blip r:embed="rId4"/>
          <a:stretch>
            <a:fillRect/>
          </a:stretch>
        </p:blipFill>
        <p:spPr>
          <a:xfrm>
            <a:off x="6663197" y="2374446"/>
            <a:ext cx="4943931" cy="2109108"/>
          </a:xfrm>
          <a:prstGeom prst="rect">
            <a:avLst/>
          </a:prstGeom>
        </p:spPr>
      </p:pic>
    </p:spTree>
    <p:extLst>
      <p:ext uri="{BB962C8B-B14F-4D97-AF65-F5344CB8AC3E}">
        <p14:creationId xmlns:p14="http://schemas.microsoft.com/office/powerpoint/2010/main" val="197118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04AB08-C66C-0815-F863-173938D2A13C}"/>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err="1"/>
              <a:t>Rowhammer</a:t>
            </a:r>
            <a:r>
              <a:rPr lang="en-US" b="1" dirty="0"/>
              <a:t> protection</a:t>
            </a:r>
          </a:p>
        </p:txBody>
      </p:sp>
      <p:pic>
        <p:nvPicPr>
          <p:cNvPr id="8" name="Graphic 7" descr="Badge 1 with solid fill">
            <a:extLst>
              <a:ext uri="{FF2B5EF4-FFF2-40B4-BE49-F238E27FC236}">
                <a16:creationId xmlns:a16="http://schemas.microsoft.com/office/drawing/2014/main" id="{77E8B188-EF12-776D-D826-5A51124EA0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1498" y="2376733"/>
            <a:ext cx="487680" cy="487680"/>
          </a:xfrm>
          <a:prstGeom prst="rect">
            <a:avLst/>
          </a:prstGeom>
        </p:spPr>
      </p:pic>
      <p:sp>
        <p:nvSpPr>
          <p:cNvPr id="9" name="TextBox 8">
            <a:extLst>
              <a:ext uri="{FF2B5EF4-FFF2-40B4-BE49-F238E27FC236}">
                <a16:creationId xmlns:a16="http://schemas.microsoft.com/office/drawing/2014/main" id="{53168B48-4147-6B9F-795A-6575FC8306EE}"/>
              </a:ext>
            </a:extLst>
          </p:cNvPr>
          <p:cNvSpPr txBox="1"/>
          <p:nvPr/>
        </p:nvSpPr>
        <p:spPr>
          <a:xfrm>
            <a:off x="225848" y="3168558"/>
            <a:ext cx="1356629" cy="461665"/>
          </a:xfrm>
          <a:prstGeom prst="rect">
            <a:avLst/>
          </a:prstGeom>
          <a:noFill/>
          <a:ln>
            <a:noFill/>
          </a:ln>
        </p:spPr>
        <p:txBody>
          <a:bodyPr wrap="square" rtlCol="0">
            <a:spAutoFit/>
          </a:bodyPr>
          <a:lstStyle/>
          <a:p>
            <a:pPr algn="ctr"/>
            <a:r>
              <a:rPr lang="en-US" sz="2400" i="1" dirty="0"/>
              <a:t>Access</a:t>
            </a:r>
            <a:endParaRPr lang="en-US" sz="2400" i="1" baseline="-25000" dirty="0"/>
          </a:p>
        </p:txBody>
      </p:sp>
      <p:sp>
        <p:nvSpPr>
          <p:cNvPr id="10" name="Rounded Rectangle 9">
            <a:extLst>
              <a:ext uri="{FF2B5EF4-FFF2-40B4-BE49-F238E27FC236}">
                <a16:creationId xmlns:a16="http://schemas.microsoft.com/office/drawing/2014/main" id="{BE95178D-354E-2F38-678C-6C0F50030F57}"/>
              </a:ext>
            </a:extLst>
          </p:cNvPr>
          <p:cNvSpPr/>
          <p:nvPr/>
        </p:nvSpPr>
        <p:spPr>
          <a:xfrm>
            <a:off x="1851736" y="2891328"/>
            <a:ext cx="2427204" cy="1010493"/>
          </a:xfrm>
          <a:prstGeom prst="roundRect">
            <a:avLst/>
          </a:prstGeom>
          <a:solidFill>
            <a:srgbClr val="FF930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11" name="TextBox 10">
            <a:extLst>
              <a:ext uri="{FF2B5EF4-FFF2-40B4-BE49-F238E27FC236}">
                <a16:creationId xmlns:a16="http://schemas.microsoft.com/office/drawing/2014/main" id="{F94FBA7F-DD13-401A-16DE-2D1CEE560AFC}"/>
              </a:ext>
            </a:extLst>
          </p:cNvPr>
          <p:cNvSpPr txBox="1"/>
          <p:nvPr/>
        </p:nvSpPr>
        <p:spPr>
          <a:xfrm>
            <a:off x="2426057" y="3059422"/>
            <a:ext cx="1277537" cy="461665"/>
          </a:xfrm>
          <a:prstGeom prst="rect">
            <a:avLst/>
          </a:prstGeom>
          <a:noFill/>
          <a:ln>
            <a:noFill/>
          </a:ln>
        </p:spPr>
        <p:txBody>
          <a:bodyPr wrap="square" rtlCol="0">
            <a:spAutoFit/>
          </a:bodyPr>
          <a:lstStyle/>
          <a:p>
            <a:pPr algn="ctr"/>
            <a:r>
              <a:rPr lang="en-US" sz="2400" i="1" dirty="0"/>
              <a:t>Tracker</a:t>
            </a:r>
          </a:p>
        </p:txBody>
      </p:sp>
      <p:pic>
        <p:nvPicPr>
          <p:cNvPr id="12" name="Graphic 11" descr="Badge with solid fill">
            <a:extLst>
              <a:ext uri="{FF2B5EF4-FFF2-40B4-BE49-F238E27FC236}">
                <a16:creationId xmlns:a16="http://schemas.microsoft.com/office/drawing/2014/main" id="{0E87938B-F321-17DD-3264-C23E318B26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1463" y="2376733"/>
            <a:ext cx="487680" cy="487680"/>
          </a:xfrm>
          <a:prstGeom prst="rect">
            <a:avLst/>
          </a:prstGeom>
        </p:spPr>
      </p:pic>
      <p:sp>
        <p:nvSpPr>
          <p:cNvPr id="13" name="Rectangle 12">
            <a:extLst>
              <a:ext uri="{FF2B5EF4-FFF2-40B4-BE49-F238E27FC236}">
                <a16:creationId xmlns:a16="http://schemas.microsoft.com/office/drawing/2014/main" id="{4EAD7010-2AC5-675D-EA01-5676EB76EF13}"/>
              </a:ext>
            </a:extLst>
          </p:cNvPr>
          <p:cNvSpPr/>
          <p:nvPr/>
        </p:nvSpPr>
        <p:spPr>
          <a:xfrm>
            <a:off x="8504417" y="3496064"/>
            <a:ext cx="1839508" cy="3714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7327D445-630F-3829-2045-7B24A94167F7}"/>
              </a:ext>
            </a:extLst>
          </p:cNvPr>
          <p:cNvSpPr/>
          <p:nvPr/>
        </p:nvSpPr>
        <p:spPr>
          <a:xfrm>
            <a:off x="8505697" y="3079691"/>
            <a:ext cx="1839507" cy="3714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Rectangle 14">
            <a:extLst>
              <a:ext uri="{FF2B5EF4-FFF2-40B4-BE49-F238E27FC236}">
                <a16:creationId xmlns:a16="http://schemas.microsoft.com/office/drawing/2014/main" id="{5328A8EC-921E-DD42-CED3-A7D416CC2908}"/>
              </a:ext>
            </a:extLst>
          </p:cNvPr>
          <p:cNvSpPr/>
          <p:nvPr/>
        </p:nvSpPr>
        <p:spPr>
          <a:xfrm>
            <a:off x="8505697" y="2660667"/>
            <a:ext cx="1839508" cy="36931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Graphic 15" descr="Line arrow: Rotate left with solid fill">
            <a:extLst>
              <a:ext uri="{FF2B5EF4-FFF2-40B4-BE49-F238E27FC236}">
                <a16:creationId xmlns:a16="http://schemas.microsoft.com/office/drawing/2014/main" id="{00CEAC59-7A8E-9D04-CCB9-32EAE00C16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7537115" flipH="1">
            <a:off x="7880971" y="3492182"/>
            <a:ext cx="627905" cy="627905"/>
          </a:xfrm>
          <a:prstGeom prst="rect">
            <a:avLst/>
          </a:prstGeom>
        </p:spPr>
      </p:pic>
      <p:sp>
        <p:nvSpPr>
          <p:cNvPr id="17" name="Rounded Rectangle 16">
            <a:extLst>
              <a:ext uri="{FF2B5EF4-FFF2-40B4-BE49-F238E27FC236}">
                <a16:creationId xmlns:a16="http://schemas.microsoft.com/office/drawing/2014/main" id="{1A64EE3E-A7F4-6CD1-7F3C-B61C8BC56FA3}"/>
              </a:ext>
            </a:extLst>
          </p:cNvPr>
          <p:cNvSpPr/>
          <p:nvPr/>
        </p:nvSpPr>
        <p:spPr>
          <a:xfrm>
            <a:off x="1760517" y="1867449"/>
            <a:ext cx="5408795" cy="3625097"/>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5CEAA63-6EE5-0517-AB09-41E9CBCB8293}"/>
              </a:ext>
            </a:extLst>
          </p:cNvPr>
          <p:cNvSpPr txBox="1"/>
          <p:nvPr/>
        </p:nvSpPr>
        <p:spPr>
          <a:xfrm>
            <a:off x="3379437" y="5017200"/>
            <a:ext cx="2427203" cy="461665"/>
          </a:xfrm>
          <a:prstGeom prst="rect">
            <a:avLst/>
          </a:prstGeom>
          <a:noFill/>
        </p:spPr>
        <p:txBody>
          <a:bodyPr wrap="none" rtlCol="0">
            <a:spAutoFit/>
          </a:bodyPr>
          <a:lstStyle/>
          <a:p>
            <a:r>
              <a:rPr lang="en-US" sz="2400" i="1" dirty="0"/>
              <a:t>Memory Controller</a:t>
            </a:r>
          </a:p>
        </p:txBody>
      </p:sp>
      <p:pic>
        <p:nvPicPr>
          <p:cNvPr id="19" name="Graphic 18" descr="Line arrow: Rotate left with solid fill">
            <a:extLst>
              <a:ext uri="{FF2B5EF4-FFF2-40B4-BE49-F238E27FC236}">
                <a16:creationId xmlns:a16="http://schemas.microsoft.com/office/drawing/2014/main" id="{D30A17EE-D1A8-A5B1-02F4-2829F327F9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7537115" flipH="1">
            <a:off x="7880536" y="2480461"/>
            <a:ext cx="627905" cy="627905"/>
          </a:xfrm>
          <a:prstGeom prst="rect">
            <a:avLst/>
          </a:prstGeom>
        </p:spPr>
      </p:pic>
      <p:sp>
        <p:nvSpPr>
          <p:cNvPr id="20" name="Rounded Rectangle 19">
            <a:extLst>
              <a:ext uri="{FF2B5EF4-FFF2-40B4-BE49-F238E27FC236}">
                <a16:creationId xmlns:a16="http://schemas.microsoft.com/office/drawing/2014/main" id="{1504F128-C000-4E01-66D4-CCCA4DF3F215}"/>
              </a:ext>
            </a:extLst>
          </p:cNvPr>
          <p:cNvSpPr/>
          <p:nvPr/>
        </p:nvSpPr>
        <p:spPr>
          <a:xfrm>
            <a:off x="7674514" y="1867449"/>
            <a:ext cx="3283257" cy="3625097"/>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DCA416-C938-5303-C192-457C55FF2B81}"/>
              </a:ext>
            </a:extLst>
          </p:cNvPr>
          <p:cNvSpPr txBox="1"/>
          <p:nvPr/>
        </p:nvSpPr>
        <p:spPr>
          <a:xfrm>
            <a:off x="8867652" y="5021769"/>
            <a:ext cx="947695" cy="461665"/>
          </a:xfrm>
          <a:prstGeom prst="rect">
            <a:avLst/>
          </a:prstGeom>
          <a:noFill/>
        </p:spPr>
        <p:txBody>
          <a:bodyPr wrap="none" rtlCol="0">
            <a:spAutoFit/>
          </a:bodyPr>
          <a:lstStyle/>
          <a:p>
            <a:r>
              <a:rPr lang="en-US" sz="2400" i="1" dirty="0"/>
              <a:t>DRAM</a:t>
            </a:r>
          </a:p>
        </p:txBody>
      </p:sp>
      <p:pic>
        <p:nvPicPr>
          <p:cNvPr id="22" name="Graphic 21" descr="Hammer with solid fill">
            <a:extLst>
              <a:ext uri="{FF2B5EF4-FFF2-40B4-BE49-F238E27FC236}">
                <a16:creationId xmlns:a16="http://schemas.microsoft.com/office/drawing/2014/main" id="{F0226EBB-F98F-1007-20AF-7281117BA2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82160" y="3078212"/>
            <a:ext cx="424087" cy="424087"/>
          </a:xfrm>
          <a:prstGeom prst="rect">
            <a:avLst/>
          </a:prstGeom>
        </p:spPr>
      </p:pic>
      <p:sp>
        <p:nvSpPr>
          <p:cNvPr id="23" name="Rectangle 22">
            <a:extLst>
              <a:ext uri="{FF2B5EF4-FFF2-40B4-BE49-F238E27FC236}">
                <a16:creationId xmlns:a16="http://schemas.microsoft.com/office/drawing/2014/main" id="{D853D24B-AC56-43A9-58D7-D80A611C6139}"/>
              </a:ext>
            </a:extLst>
          </p:cNvPr>
          <p:cNvSpPr/>
          <p:nvPr/>
        </p:nvSpPr>
        <p:spPr>
          <a:xfrm>
            <a:off x="3594645" y="3250219"/>
            <a:ext cx="676330" cy="369332"/>
          </a:xfrm>
          <a:prstGeom prst="rect">
            <a:avLst/>
          </a:prstGeom>
          <a:solidFill>
            <a:srgbClr val="C0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a:solidFill>
                  <a:schemeClr val="bg1"/>
                </a:solidFill>
              </a:rPr>
              <a:t>T</a:t>
            </a:r>
            <a:endParaRPr lang="en-US" sz="2000" baseline="-25000" dirty="0">
              <a:solidFill>
                <a:schemeClr val="bg1"/>
              </a:solidFill>
            </a:endParaRPr>
          </a:p>
        </p:txBody>
      </p:sp>
      <p:sp>
        <p:nvSpPr>
          <p:cNvPr id="24" name="Rectangle 23">
            <a:extLst>
              <a:ext uri="{FF2B5EF4-FFF2-40B4-BE49-F238E27FC236}">
                <a16:creationId xmlns:a16="http://schemas.microsoft.com/office/drawing/2014/main" id="{0A5EB2B3-7AC0-9051-F81C-E2DB8707199C}"/>
              </a:ext>
            </a:extLst>
          </p:cNvPr>
          <p:cNvSpPr/>
          <p:nvPr/>
        </p:nvSpPr>
        <p:spPr>
          <a:xfrm>
            <a:off x="8503678" y="2657590"/>
            <a:ext cx="1839508" cy="369318"/>
          </a:xfrm>
          <a:prstGeom prst="rect">
            <a:avLst/>
          </a:prstGeom>
          <a:solidFill>
            <a:srgbClr val="FFD5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5" name="Rectangle 24">
            <a:extLst>
              <a:ext uri="{FF2B5EF4-FFF2-40B4-BE49-F238E27FC236}">
                <a16:creationId xmlns:a16="http://schemas.microsoft.com/office/drawing/2014/main" id="{3A18FBB5-408F-17BD-D512-53405FDE3CF8}"/>
              </a:ext>
            </a:extLst>
          </p:cNvPr>
          <p:cNvSpPr/>
          <p:nvPr/>
        </p:nvSpPr>
        <p:spPr>
          <a:xfrm>
            <a:off x="8502647" y="3494606"/>
            <a:ext cx="1839508" cy="369318"/>
          </a:xfrm>
          <a:prstGeom prst="rect">
            <a:avLst/>
          </a:prstGeom>
          <a:solidFill>
            <a:srgbClr val="FFD5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6" name="TextBox 25">
            <a:extLst>
              <a:ext uri="{FF2B5EF4-FFF2-40B4-BE49-F238E27FC236}">
                <a16:creationId xmlns:a16="http://schemas.microsoft.com/office/drawing/2014/main" id="{0083FACA-446C-A259-2529-E90F087239F1}"/>
              </a:ext>
            </a:extLst>
          </p:cNvPr>
          <p:cNvSpPr txBox="1"/>
          <p:nvPr/>
        </p:nvSpPr>
        <p:spPr>
          <a:xfrm>
            <a:off x="8736696" y="2649975"/>
            <a:ext cx="1373473" cy="369332"/>
          </a:xfrm>
          <a:prstGeom prst="rect">
            <a:avLst/>
          </a:prstGeom>
          <a:noFill/>
        </p:spPr>
        <p:txBody>
          <a:bodyPr wrap="square">
            <a:spAutoFit/>
          </a:bodyPr>
          <a:lstStyle/>
          <a:p>
            <a:pPr algn="ctr"/>
            <a:r>
              <a:rPr lang="en-US" dirty="0">
                <a:solidFill>
                  <a:schemeClr val="tx1"/>
                </a:solidFill>
              </a:rPr>
              <a:t>Victim</a:t>
            </a:r>
          </a:p>
        </p:txBody>
      </p:sp>
      <p:sp>
        <p:nvSpPr>
          <p:cNvPr id="27" name="TextBox 26">
            <a:extLst>
              <a:ext uri="{FF2B5EF4-FFF2-40B4-BE49-F238E27FC236}">
                <a16:creationId xmlns:a16="http://schemas.microsoft.com/office/drawing/2014/main" id="{D36C8D3A-EA88-4478-E2EC-38ACE4D41E89}"/>
              </a:ext>
            </a:extLst>
          </p:cNvPr>
          <p:cNvSpPr txBox="1"/>
          <p:nvPr/>
        </p:nvSpPr>
        <p:spPr>
          <a:xfrm>
            <a:off x="8773873" y="3491047"/>
            <a:ext cx="1299989" cy="369332"/>
          </a:xfrm>
          <a:prstGeom prst="rect">
            <a:avLst/>
          </a:prstGeom>
          <a:noFill/>
        </p:spPr>
        <p:txBody>
          <a:bodyPr wrap="square">
            <a:spAutoFit/>
          </a:bodyPr>
          <a:lstStyle/>
          <a:p>
            <a:pPr algn="ctr"/>
            <a:r>
              <a:rPr lang="en-US" dirty="0">
                <a:solidFill>
                  <a:schemeClr val="tx1"/>
                </a:solidFill>
              </a:rPr>
              <a:t>Victim</a:t>
            </a:r>
            <a:endParaRPr lang="en-US" dirty="0"/>
          </a:p>
        </p:txBody>
      </p:sp>
      <p:sp>
        <p:nvSpPr>
          <p:cNvPr id="28" name="TextBox 27">
            <a:extLst>
              <a:ext uri="{FF2B5EF4-FFF2-40B4-BE49-F238E27FC236}">
                <a16:creationId xmlns:a16="http://schemas.microsoft.com/office/drawing/2014/main" id="{561E80B5-C9C7-9453-AB25-ACDFFF6453C0}"/>
              </a:ext>
            </a:extLst>
          </p:cNvPr>
          <p:cNvSpPr txBox="1"/>
          <p:nvPr/>
        </p:nvSpPr>
        <p:spPr>
          <a:xfrm>
            <a:off x="8679700" y="3051761"/>
            <a:ext cx="1487464" cy="369332"/>
          </a:xfrm>
          <a:prstGeom prst="rect">
            <a:avLst/>
          </a:prstGeom>
          <a:noFill/>
        </p:spPr>
        <p:txBody>
          <a:bodyPr wrap="square">
            <a:spAutoFit/>
          </a:bodyPr>
          <a:lstStyle/>
          <a:p>
            <a:pPr algn="ctr"/>
            <a:r>
              <a:rPr lang="en-US" dirty="0">
                <a:solidFill>
                  <a:schemeClr val="bg1"/>
                </a:solidFill>
              </a:rPr>
              <a:t>Aggressor</a:t>
            </a:r>
            <a:endParaRPr lang="en-US" sz="1400" dirty="0">
              <a:solidFill>
                <a:schemeClr val="bg1"/>
              </a:solidFill>
            </a:endParaRPr>
          </a:p>
        </p:txBody>
      </p:sp>
      <p:cxnSp>
        <p:nvCxnSpPr>
          <p:cNvPr id="29" name="Straight Arrow Connector 28">
            <a:extLst>
              <a:ext uri="{FF2B5EF4-FFF2-40B4-BE49-F238E27FC236}">
                <a16:creationId xmlns:a16="http://schemas.microsoft.com/office/drawing/2014/main" id="{101B3B61-9B55-7375-1D61-3A40842CCCB2}"/>
              </a:ext>
            </a:extLst>
          </p:cNvPr>
          <p:cNvCxnSpPr>
            <a:cxnSpLocks/>
          </p:cNvCxnSpPr>
          <p:nvPr/>
        </p:nvCxnSpPr>
        <p:spPr>
          <a:xfrm flipV="1">
            <a:off x="4370159" y="2842026"/>
            <a:ext cx="3458375" cy="511502"/>
          </a:xfrm>
          <a:prstGeom prst="straightConnector1">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454A7FB-1366-F63C-B114-A644A5D10533}"/>
              </a:ext>
            </a:extLst>
          </p:cNvPr>
          <p:cNvCxnSpPr>
            <a:cxnSpLocks/>
          </p:cNvCxnSpPr>
          <p:nvPr/>
        </p:nvCxnSpPr>
        <p:spPr>
          <a:xfrm>
            <a:off x="4370159" y="3546130"/>
            <a:ext cx="3480929" cy="314866"/>
          </a:xfrm>
          <a:prstGeom prst="straightConnector1">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4545A34-CD54-C1C0-4EAD-FC8D934A582B}"/>
              </a:ext>
            </a:extLst>
          </p:cNvPr>
          <p:cNvSpPr txBox="1"/>
          <p:nvPr/>
        </p:nvSpPr>
        <p:spPr>
          <a:xfrm>
            <a:off x="4822733" y="2389740"/>
            <a:ext cx="2253560" cy="461665"/>
          </a:xfrm>
          <a:prstGeom prst="rect">
            <a:avLst/>
          </a:prstGeom>
          <a:noFill/>
        </p:spPr>
        <p:txBody>
          <a:bodyPr wrap="square">
            <a:spAutoFit/>
          </a:bodyPr>
          <a:lstStyle/>
          <a:p>
            <a:pPr algn="ctr"/>
            <a:r>
              <a:rPr lang="en-US" sz="2400" i="1" dirty="0"/>
              <a:t>Mitigative Action</a:t>
            </a:r>
          </a:p>
        </p:txBody>
      </p:sp>
      <p:sp>
        <p:nvSpPr>
          <p:cNvPr id="32" name="TextBox 31">
            <a:extLst>
              <a:ext uri="{FF2B5EF4-FFF2-40B4-BE49-F238E27FC236}">
                <a16:creationId xmlns:a16="http://schemas.microsoft.com/office/drawing/2014/main" id="{C6810028-C968-1B94-F10B-FBB44515FBB5}"/>
              </a:ext>
            </a:extLst>
          </p:cNvPr>
          <p:cNvSpPr txBox="1"/>
          <p:nvPr/>
        </p:nvSpPr>
        <p:spPr>
          <a:xfrm>
            <a:off x="0" y="6186742"/>
            <a:ext cx="12192000" cy="461665"/>
          </a:xfrm>
          <a:prstGeom prst="rect">
            <a:avLst/>
          </a:prstGeom>
          <a:solidFill>
            <a:srgbClr val="002060"/>
          </a:solidFill>
          <a:ln w="28575">
            <a:solidFill>
              <a:srgbClr val="002060"/>
            </a:solidFill>
          </a:ln>
        </p:spPr>
        <p:txBody>
          <a:bodyPr wrap="square">
            <a:spAutoFit/>
          </a:bodyPr>
          <a:lstStyle/>
          <a:p>
            <a:pPr algn="ctr"/>
            <a:r>
              <a:rPr lang="en-US" sz="2400" b="1" dirty="0">
                <a:solidFill>
                  <a:schemeClr val="bg1"/>
                </a:solidFill>
              </a:rPr>
              <a:t>Commercial </a:t>
            </a:r>
            <a:r>
              <a:rPr lang="en-US" sz="2400" b="1" dirty="0" err="1">
                <a:solidFill>
                  <a:schemeClr val="bg1"/>
                </a:solidFill>
              </a:rPr>
              <a:t>Rowhammer</a:t>
            </a:r>
            <a:r>
              <a:rPr lang="en-US" sz="2400" b="1" dirty="0">
                <a:solidFill>
                  <a:schemeClr val="bg1"/>
                </a:solidFill>
              </a:rPr>
              <a:t> defenses track aggressor rows and refresh victims</a:t>
            </a:r>
          </a:p>
        </p:txBody>
      </p:sp>
    </p:spTree>
    <p:extLst>
      <p:ext uri="{BB962C8B-B14F-4D97-AF65-F5344CB8AC3E}">
        <p14:creationId xmlns:p14="http://schemas.microsoft.com/office/powerpoint/2010/main" val="54200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300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3000"/>
                                  </p:stCondLst>
                                  <p:childTnLst>
                                    <p:set>
                                      <p:cBhvr>
                                        <p:cTn id="18" dur="1" fill="hold">
                                          <p:stCondLst>
                                            <p:cond delay="0"/>
                                          </p:stCondLst>
                                        </p:cTn>
                                        <p:tgtEl>
                                          <p:spTgt spid="31"/>
                                        </p:tgtEl>
                                        <p:attrNameLst>
                                          <p:attrName>style.visibility</p:attrName>
                                        </p:attrNameLst>
                                      </p:cBhvr>
                                      <p:to>
                                        <p:strVal val="visible"/>
                                      </p:to>
                                    </p:set>
                                  </p:childTnLst>
                                </p:cTn>
                              </p:par>
                              <p:par>
                                <p:cTn id="19" presetID="8" presetClass="emph" presetSubtype="0" repeatCount="2000" autoRev="1" fill="hold" nodeType="withEffect">
                                  <p:stCondLst>
                                    <p:cond delay="1000"/>
                                  </p:stCondLst>
                                  <p:childTnLst>
                                    <p:animRot by="2700000">
                                      <p:cBhvr>
                                        <p:cTn id="20" dur="500" fill="hold"/>
                                        <p:tgtEl>
                                          <p:spTgt spid="22"/>
                                        </p:tgtEl>
                                        <p:attrNameLst>
                                          <p:attrName>r</p:attrName>
                                        </p:attrNameLst>
                                      </p:cBhvr>
                                    </p:animRot>
                                  </p:childTnLst>
                                </p:cTn>
                              </p:par>
                              <p:par>
                                <p:cTn id="21" presetID="9" presetClass="entr" presetSubtype="0" fill="hold" grpId="0" nodeType="withEffect">
                                  <p:stCondLst>
                                    <p:cond delay="1000"/>
                                  </p:stCondLst>
                                  <p:childTnLst>
                                    <p:set>
                                      <p:cBhvr>
                                        <p:cTn id="22" dur="1" fill="hold">
                                          <p:stCondLst>
                                            <p:cond delay="0"/>
                                          </p:stCondLst>
                                        </p:cTn>
                                        <p:tgtEl>
                                          <p:spTgt spid="23"/>
                                        </p:tgtEl>
                                        <p:attrNameLst>
                                          <p:attrName>style.visibility</p:attrName>
                                        </p:attrNameLst>
                                      </p:cBhvr>
                                      <p:to>
                                        <p:strVal val="visible"/>
                                      </p:to>
                                    </p:set>
                                    <p:animEffect transition="in" filter="dissolve">
                                      <p:cBhvr>
                                        <p:cTn id="23" dur="1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941100"/>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13"/>
                                        </p:tgtEl>
                                        <p:attrNameLst>
                                          <p:attrName>fillcolor</p:attrName>
                                        </p:attrNameLst>
                                      </p:cBhvr>
                                      <p:to>
                                        <a:srgbClr val="FFD579"/>
                                      </p:to>
                                    </p:animClr>
                                    <p:set>
                                      <p:cBhvr>
                                        <p:cTn id="32" dur="2000" fill="hold"/>
                                        <p:tgtEl>
                                          <p:spTgt spid="13"/>
                                        </p:tgtEl>
                                        <p:attrNameLst>
                                          <p:attrName>fill.type</p:attrName>
                                        </p:attrNameLst>
                                      </p:cBhvr>
                                      <p:to>
                                        <p:strVal val="solid"/>
                                      </p:to>
                                    </p:set>
                                    <p:set>
                                      <p:cBhvr>
                                        <p:cTn id="33" dur="2000" fill="hold"/>
                                        <p:tgtEl>
                                          <p:spTgt spid="13"/>
                                        </p:tgtEl>
                                        <p:attrNameLst>
                                          <p:attrName>fill.on</p:attrName>
                                        </p:attrNameLst>
                                      </p:cBhvr>
                                      <p:to>
                                        <p:strVal val="true"/>
                                      </p:to>
                                    </p:set>
                                  </p:childTnLst>
                                </p:cTn>
                              </p:par>
                              <p:par>
                                <p:cTn id="34" presetID="9"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dissolve">
                                      <p:cBhvr>
                                        <p:cTn id="36" dur="500"/>
                                        <p:tgtEl>
                                          <p:spTgt spid="27"/>
                                        </p:tgtEl>
                                      </p:cBhvr>
                                    </p:animEffect>
                                  </p:childTnLst>
                                </p:cTn>
                              </p:par>
                              <p:par>
                                <p:cTn id="37" presetID="1" presetClass="emph" presetSubtype="2" fill="hold" nodeType="withEffect">
                                  <p:stCondLst>
                                    <p:cond delay="0"/>
                                  </p:stCondLst>
                                  <p:childTnLst>
                                    <p:animClr clrSpc="rgb" dir="cw">
                                      <p:cBhvr>
                                        <p:cTn id="38" dur="2000" fill="hold"/>
                                        <p:tgtEl>
                                          <p:spTgt spid="15"/>
                                        </p:tgtEl>
                                        <p:attrNameLst>
                                          <p:attrName>fillcolor</p:attrName>
                                        </p:attrNameLst>
                                      </p:cBhvr>
                                      <p:to>
                                        <a:srgbClr val="FFD579"/>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par>
                                <p:cTn id="41" presetID="9"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ssolve">
                                      <p:cBhvr>
                                        <p:cTn id="43" dur="500"/>
                                        <p:tgtEl>
                                          <p:spTgt spid="2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dissolve">
                                      <p:cBhvr>
                                        <p:cTn id="46" dur="500"/>
                                        <p:tgtEl>
                                          <p:spTgt spid="28"/>
                                        </p:tgtEl>
                                      </p:cBhvr>
                                    </p:animEffect>
                                  </p:childTnLst>
                                </p:cTn>
                              </p:par>
                              <p:par>
                                <p:cTn id="47" presetID="1" presetClass="entr" presetSubtype="0" fill="hold" nodeType="with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8" presetClass="emph" presetSubtype="0" autoRev="1" fill="hold" nodeType="withEffect">
                                  <p:stCondLst>
                                    <p:cond delay="0"/>
                                  </p:stCondLst>
                                  <p:childTnLst>
                                    <p:animRot by="5400000">
                                      <p:cBhvr>
                                        <p:cTn id="54" dur="1000" fill="hold"/>
                                        <p:tgtEl>
                                          <p:spTgt spid="19"/>
                                        </p:tgtEl>
                                        <p:attrNameLst>
                                          <p:attrName>r</p:attrName>
                                        </p:attrNameLst>
                                      </p:cBhvr>
                                    </p:animRot>
                                  </p:childTnLst>
                                </p:cTn>
                              </p:par>
                              <p:par>
                                <p:cTn id="55" presetID="8" presetClass="emph" presetSubtype="0" autoRev="1" fill="hold" nodeType="withEffect">
                                  <p:stCondLst>
                                    <p:cond delay="0"/>
                                  </p:stCondLst>
                                  <p:childTnLst>
                                    <p:animRot by="5400000">
                                      <p:cBhvr>
                                        <p:cTn id="56" dur="1000" fill="hold"/>
                                        <p:tgtEl>
                                          <p:spTgt spid="16"/>
                                        </p:tgtEl>
                                        <p:attrNameLst>
                                          <p:attrName>r</p:attrName>
                                        </p:attrNameLst>
                                      </p:cBhvr>
                                    </p:animRo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mph" presetSubtype="2" fill="hold" nodeType="withEffect">
                                  <p:stCondLst>
                                    <p:cond delay="0"/>
                                  </p:stCondLst>
                                  <p:childTnLst>
                                    <p:animClr clrSpc="rgb" dir="cw">
                                      <p:cBhvr>
                                        <p:cTn id="62" dur="1000" fill="hold"/>
                                        <p:tgtEl>
                                          <p:spTgt spid="24"/>
                                        </p:tgtEl>
                                        <p:attrNameLst>
                                          <p:attrName>fillcolor</p:attrName>
                                        </p:attrNameLst>
                                      </p:cBhvr>
                                      <p:to>
                                        <a:schemeClr val="bg1"/>
                                      </p:to>
                                    </p:animClr>
                                    <p:set>
                                      <p:cBhvr>
                                        <p:cTn id="63" dur="1000" fill="hold"/>
                                        <p:tgtEl>
                                          <p:spTgt spid="24"/>
                                        </p:tgtEl>
                                        <p:attrNameLst>
                                          <p:attrName>fill.type</p:attrName>
                                        </p:attrNameLst>
                                      </p:cBhvr>
                                      <p:to>
                                        <p:strVal val="solid"/>
                                      </p:to>
                                    </p:set>
                                    <p:set>
                                      <p:cBhvr>
                                        <p:cTn id="64" dur="1000" fill="hold"/>
                                        <p:tgtEl>
                                          <p:spTgt spid="24"/>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1000" fill="hold"/>
                                        <p:tgtEl>
                                          <p:spTgt spid="25"/>
                                        </p:tgtEl>
                                        <p:attrNameLst>
                                          <p:attrName>fillcolor</p:attrName>
                                        </p:attrNameLst>
                                      </p:cBhvr>
                                      <p:to>
                                        <a:schemeClr val="bg1"/>
                                      </p:to>
                                    </p:animClr>
                                    <p:set>
                                      <p:cBhvr>
                                        <p:cTn id="67" dur="1000" fill="hold"/>
                                        <p:tgtEl>
                                          <p:spTgt spid="25"/>
                                        </p:tgtEl>
                                        <p:attrNameLst>
                                          <p:attrName>fill.type</p:attrName>
                                        </p:attrNameLst>
                                      </p:cBhvr>
                                      <p:to>
                                        <p:strVal val="solid"/>
                                      </p:to>
                                    </p:set>
                                    <p:set>
                                      <p:cBhvr>
                                        <p:cTn id="68" dur="1000" fill="hold"/>
                                        <p:tgtEl>
                                          <p:spTgt spid="25"/>
                                        </p:tgtEl>
                                        <p:attrNameLst>
                                          <p:attrName>fill.on</p:attrName>
                                        </p:attrNameLst>
                                      </p:cBhvr>
                                      <p:to>
                                        <p:strVal val="true"/>
                                      </p:to>
                                    </p:set>
                                  </p:childTnLst>
                                </p:cTn>
                              </p:par>
                              <p:par>
                                <p:cTn id="69" presetID="1"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7" grpId="0" animBg="1"/>
      <p:bldP spid="18" grpId="0"/>
      <p:bldP spid="23" grpId="0" animBg="1"/>
      <p:bldP spid="24" grpId="0" animBg="1"/>
      <p:bldP spid="25" grpId="0" animBg="1"/>
      <p:bldP spid="26" grpId="0"/>
      <p:bldP spid="27" grpId="0"/>
      <p:bldP spid="28" grpId="0"/>
      <p:bldP spid="31"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6F0B894-4889-E436-74DA-5B58A9C3695C}"/>
              </a:ext>
            </a:extLst>
          </p:cNvPr>
          <p:cNvSpPr/>
          <p:nvPr/>
        </p:nvSpPr>
        <p:spPr>
          <a:xfrm>
            <a:off x="1851736" y="2891328"/>
            <a:ext cx="2427204" cy="1010493"/>
          </a:xfrm>
          <a:prstGeom prst="roundRect">
            <a:avLst/>
          </a:prstGeom>
          <a:solidFill>
            <a:srgbClr val="FF930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11" name="TextBox 10">
            <a:extLst>
              <a:ext uri="{FF2B5EF4-FFF2-40B4-BE49-F238E27FC236}">
                <a16:creationId xmlns:a16="http://schemas.microsoft.com/office/drawing/2014/main" id="{CEB6C7B8-DC52-7162-8859-83AF39B86950}"/>
              </a:ext>
            </a:extLst>
          </p:cNvPr>
          <p:cNvSpPr txBox="1"/>
          <p:nvPr/>
        </p:nvSpPr>
        <p:spPr>
          <a:xfrm>
            <a:off x="2426057" y="3059422"/>
            <a:ext cx="1277537" cy="461665"/>
          </a:xfrm>
          <a:prstGeom prst="rect">
            <a:avLst/>
          </a:prstGeom>
          <a:noFill/>
          <a:ln>
            <a:noFill/>
          </a:ln>
        </p:spPr>
        <p:txBody>
          <a:bodyPr wrap="square" rtlCol="0">
            <a:spAutoFit/>
          </a:bodyPr>
          <a:lstStyle/>
          <a:p>
            <a:pPr algn="ctr"/>
            <a:r>
              <a:rPr lang="en-US" sz="2400" i="1" dirty="0"/>
              <a:t>Tracker</a:t>
            </a:r>
          </a:p>
        </p:txBody>
      </p:sp>
      <p:sp>
        <p:nvSpPr>
          <p:cNvPr id="52" name="TextBox 51">
            <a:extLst>
              <a:ext uri="{FF2B5EF4-FFF2-40B4-BE49-F238E27FC236}">
                <a16:creationId xmlns:a16="http://schemas.microsoft.com/office/drawing/2014/main" id="{1C2B276C-444E-D038-885B-D2F29EC24BB6}"/>
              </a:ext>
            </a:extLst>
          </p:cNvPr>
          <p:cNvSpPr txBox="1"/>
          <p:nvPr/>
        </p:nvSpPr>
        <p:spPr>
          <a:xfrm>
            <a:off x="0" y="6199995"/>
            <a:ext cx="12192000" cy="461665"/>
          </a:xfrm>
          <a:prstGeom prst="rect">
            <a:avLst/>
          </a:prstGeom>
          <a:solidFill>
            <a:srgbClr val="002060"/>
          </a:solidFill>
          <a:ln w="28575">
            <a:solidFill>
              <a:srgbClr val="002060"/>
            </a:solidFill>
          </a:ln>
        </p:spPr>
        <p:txBody>
          <a:bodyPr wrap="square">
            <a:spAutoFit/>
          </a:bodyPr>
          <a:lstStyle/>
          <a:p>
            <a:pPr algn="ctr"/>
            <a:r>
              <a:rPr lang="en-US" sz="2400" b="1" dirty="0">
                <a:solidFill>
                  <a:schemeClr val="bg1"/>
                </a:solidFill>
              </a:rPr>
              <a:t>Half-Double is a breakthrough attack that breaks all commercial defenses</a:t>
            </a:r>
          </a:p>
        </p:txBody>
      </p:sp>
      <p:sp>
        <p:nvSpPr>
          <p:cNvPr id="12" name="Rectangle 11">
            <a:extLst>
              <a:ext uri="{FF2B5EF4-FFF2-40B4-BE49-F238E27FC236}">
                <a16:creationId xmlns:a16="http://schemas.microsoft.com/office/drawing/2014/main" id="{1CDF620E-D961-2797-F37C-871D2B011D28}"/>
              </a:ext>
            </a:extLst>
          </p:cNvPr>
          <p:cNvSpPr/>
          <p:nvPr/>
        </p:nvSpPr>
        <p:spPr>
          <a:xfrm>
            <a:off x="8543874" y="3520128"/>
            <a:ext cx="1839508" cy="3714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48DEFB82-A894-3DB1-5D49-B34037C71F69}"/>
              </a:ext>
            </a:extLst>
          </p:cNvPr>
          <p:cNvSpPr/>
          <p:nvPr/>
        </p:nvSpPr>
        <p:spPr>
          <a:xfrm>
            <a:off x="8545154" y="3103755"/>
            <a:ext cx="1839507" cy="3714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Rectangle 13">
            <a:extLst>
              <a:ext uri="{FF2B5EF4-FFF2-40B4-BE49-F238E27FC236}">
                <a16:creationId xmlns:a16="http://schemas.microsoft.com/office/drawing/2014/main" id="{566ACB67-9DA7-A45D-9478-EB1FBB314E37}"/>
              </a:ext>
            </a:extLst>
          </p:cNvPr>
          <p:cNvSpPr/>
          <p:nvPr/>
        </p:nvSpPr>
        <p:spPr>
          <a:xfrm>
            <a:off x="8545154" y="2684731"/>
            <a:ext cx="1839508" cy="36931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8" name="Graphic 17" descr="Line arrow: Rotate left with solid fill">
            <a:extLst>
              <a:ext uri="{FF2B5EF4-FFF2-40B4-BE49-F238E27FC236}">
                <a16:creationId xmlns:a16="http://schemas.microsoft.com/office/drawing/2014/main" id="{6542F064-1449-A232-2871-C67D8D8BB0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537115" flipH="1">
            <a:off x="7919708" y="3406065"/>
            <a:ext cx="627905" cy="627905"/>
          </a:xfrm>
          <a:prstGeom prst="rect">
            <a:avLst/>
          </a:prstGeom>
        </p:spPr>
      </p:pic>
      <p:pic>
        <p:nvPicPr>
          <p:cNvPr id="23" name="Graphic 22" descr="Line arrow: Rotate left with solid fill">
            <a:extLst>
              <a:ext uri="{FF2B5EF4-FFF2-40B4-BE49-F238E27FC236}">
                <a16:creationId xmlns:a16="http://schemas.microsoft.com/office/drawing/2014/main" id="{70150F6F-87D9-96D7-9351-76471794DF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537115" flipH="1">
            <a:off x="7919993" y="2504525"/>
            <a:ext cx="627905" cy="627905"/>
          </a:xfrm>
          <a:prstGeom prst="rect">
            <a:avLst/>
          </a:prstGeom>
        </p:spPr>
      </p:pic>
      <p:sp>
        <p:nvSpPr>
          <p:cNvPr id="24" name="Rounded Rectangle 23">
            <a:extLst>
              <a:ext uri="{FF2B5EF4-FFF2-40B4-BE49-F238E27FC236}">
                <a16:creationId xmlns:a16="http://schemas.microsoft.com/office/drawing/2014/main" id="{892F4E10-7CE8-2D07-2B84-BF821F17C20F}"/>
              </a:ext>
            </a:extLst>
          </p:cNvPr>
          <p:cNvSpPr/>
          <p:nvPr/>
        </p:nvSpPr>
        <p:spPr>
          <a:xfrm>
            <a:off x="7713971" y="1891513"/>
            <a:ext cx="3283257" cy="3625097"/>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543B21E-A29A-0F5B-F585-DFEA000ACB7F}"/>
              </a:ext>
            </a:extLst>
          </p:cNvPr>
          <p:cNvSpPr txBox="1"/>
          <p:nvPr/>
        </p:nvSpPr>
        <p:spPr>
          <a:xfrm>
            <a:off x="8907109" y="5045833"/>
            <a:ext cx="947695" cy="461665"/>
          </a:xfrm>
          <a:prstGeom prst="rect">
            <a:avLst/>
          </a:prstGeom>
          <a:noFill/>
        </p:spPr>
        <p:txBody>
          <a:bodyPr wrap="none" rtlCol="0">
            <a:spAutoFit/>
          </a:bodyPr>
          <a:lstStyle/>
          <a:p>
            <a:r>
              <a:rPr lang="en-US" sz="2400" i="1" dirty="0"/>
              <a:t>DRAM</a:t>
            </a:r>
          </a:p>
        </p:txBody>
      </p:sp>
      <p:pic>
        <p:nvPicPr>
          <p:cNvPr id="26" name="Graphic 25" descr="Hammer with solid fill">
            <a:extLst>
              <a:ext uri="{FF2B5EF4-FFF2-40B4-BE49-F238E27FC236}">
                <a16:creationId xmlns:a16="http://schemas.microsoft.com/office/drawing/2014/main" id="{5470DD21-BBAB-79CA-9DD9-A233291E29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21617" y="3102276"/>
            <a:ext cx="424087" cy="424087"/>
          </a:xfrm>
          <a:prstGeom prst="rect">
            <a:avLst/>
          </a:prstGeom>
        </p:spPr>
      </p:pic>
      <p:sp>
        <p:nvSpPr>
          <p:cNvPr id="37" name="TextBox 36">
            <a:extLst>
              <a:ext uri="{FF2B5EF4-FFF2-40B4-BE49-F238E27FC236}">
                <a16:creationId xmlns:a16="http://schemas.microsoft.com/office/drawing/2014/main" id="{A8701F79-309D-1A71-D4A3-AC4CC251FDE5}"/>
              </a:ext>
            </a:extLst>
          </p:cNvPr>
          <p:cNvSpPr txBox="1"/>
          <p:nvPr/>
        </p:nvSpPr>
        <p:spPr>
          <a:xfrm>
            <a:off x="8776153" y="2674039"/>
            <a:ext cx="1373473" cy="369332"/>
          </a:xfrm>
          <a:prstGeom prst="rect">
            <a:avLst/>
          </a:prstGeom>
          <a:noFill/>
        </p:spPr>
        <p:txBody>
          <a:bodyPr wrap="square">
            <a:spAutoFit/>
          </a:bodyPr>
          <a:lstStyle/>
          <a:p>
            <a:pPr algn="ctr"/>
            <a:r>
              <a:rPr lang="en-US" dirty="0">
                <a:solidFill>
                  <a:schemeClr val="tx1"/>
                </a:solidFill>
              </a:rPr>
              <a:t>Victim</a:t>
            </a:r>
          </a:p>
        </p:txBody>
      </p:sp>
      <p:sp>
        <p:nvSpPr>
          <p:cNvPr id="38" name="TextBox 37">
            <a:extLst>
              <a:ext uri="{FF2B5EF4-FFF2-40B4-BE49-F238E27FC236}">
                <a16:creationId xmlns:a16="http://schemas.microsoft.com/office/drawing/2014/main" id="{F8671B71-24CE-1FE6-530A-FEA6246124C8}"/>
              </a:ext>
            </a:extLst>
          </p:cNvPr>
          <p:cNvSpPr txBox="1"/>
          <p:nvPr/>
        </p:nvSpPr>
        <p:spPr>
          <a:xfrm>
            <a:off x="8813330" y="3515111"/>
            <a:ext cx="1299989" cy="369332"/>
          </a:xfrm>
          <a:prstGeom prst="rect">
            <a:avLst/>
          </a:prstGeom>
          <a:noFill/>
        </p:spPr>
        <p:txBody>
          <a:bodyPr wrap="square">
            <a:spAutoFit/>
          </a:bodyPr>
          <a:lstStyle/>
          <a:p>
            <a:pPr algn="ctr"/>
            <a:r>
              <a:rPr lang="en-US" dirty="0">
                <a:solidFill>
                  <a:schemeClr val="tx1"/>
                </a:solidFill>
              </a:rPr>
              <a:t>Victim</a:t>
            </a:r>
            <a:endParaRPr lang="en-US" dirty="0"/>
          </a:p>
        </p:txBody>
      </p:sp>
      <p:sp>
        <p:nvSpPr>
          <p:cNvPr id="39" name="TextBox 38">
            <a:extLst>
              <a:ext uri="{FF2B5EF4-FFF2-40B4-BE49-F238E27FC236}">
                <a16:creationId xmlns:a16="http://schemas.microsoft.com/office/drawing/2014/main" id="{49506686-DEB9-CE7C-25E7-976B3F845FBF}"/>
              </a:ext>
            </a:extLst>
          </p:cNvPr>
          <p:cNvSpPr txBox="1"/>
          <p:nvPr/>
        </p:nvSpPr>
        <p:spPr>
          <a:xfrm>
            <a:off x="8719157" y="3075825"/>
            <a:ext cx="1487464" cy="369332"/>
          </a:xfrm>
          <a:prstGeom prst="rect">
            <a:avLst/>
          </a:prstGeom>
          <a:noFill/>
        </p:spPr>
        <p:txBody>
          <a:bodyPr wrap="square">
            <a:spAutoFit/>
          </a:bodyPr>
          <a:lstStyle/>
          <a:p>
            <a:pPr algn="ctr"/>
            <a:r>
              <a:rPr lang="en-US" dirty="0">
                <a:solidFill>
                  <a:schemeClr val="tx1"/>
                </a:solidFill>
              </a:rPr>
              <a:t>Aggressor</a:t>
            </a:r>
            <a:endParaRPr lang="en-US" sz="1400" dirty="0">
              <a:solidFill>
                <a:schemeClr val="tx1"/>
              </a:solidFill>
            </a:endParaRPr>
          </a:p>
        </p:txBody>
      </p:sp>
      <p:sp>
        <p:nvSpPr>
          <p:cNvPr id="40" name="Rectangle 39">
            <a:extLst>
              <a:ext uri="{FF2B5EF4-FFF2-40B4-BE49-F238E27FC236}">
                <a16:creationId xmlns:a16="http://schemas.microsoft.com/office/drawing/2014/main" id="{03778060-8E85-59FF-861D-5564BF85BF55}"/>
              </a:ext>
            </a:extLst>
          </p:cNvPr>
          <p:cNvSpPr/>
          <p:nvPr/>
        </p:nvSpPr>
        <p:spPr>
          <a:xfrm>
            <a:off x="3644253" y="3260891"/>
            <a:ext cx="627148" cy="369332"/>
          </a:xfrm>
          <a:prstGeom prst="rect">
            <a:avLst/>
          </a:prstGeom>
          <a:solidFill>
            <a:srgbClr val="C0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a:solidFill>
                  <a:schemeClr val="bg1"/>
                </a:solidFill>
              </a:rPr>
              <a:t>T</a:t>
            </a:r>
            <a:endParaRPr lang="en-US" sz="2000" baseline="-25000" dirty="0">
              <a:solidFill>
                <a:schemeClr val="bg1"/>
              </a:solidFill>
            </a:endParaRPr>
          </a:p>
        </p:txBody>
      </p:sp>
      <p:sp>
        <p:nvSpPr>
          <p:cNvPr id="41" name="Rectangle 40">
            <a:extLst>
              <a:ext uri="{FF2B5EF4-FFF2-40B4-BE49-F238E27FC236}">
                <a16:creationId xmlns:a16="http://schemas.microsoft.com/office/drawing/2014/main" id="{B9A85C83-06B2-6FEE-356E-0EDC7A59F790}"/>
              </a:ext>
            </a:extLst>
          </p:cNvPr>
          <p:cNvSpPr/>
          <p:nvPr/>
        </p:nvSpPr>
        <p:spPr>
          <a:xfrm>
            <a:off x="8543875" y="3938777"/>
            <a:ext cx="1839507" cy="3714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Distance-of-2</a:t>
            </a:r>
          </a:p>
        </p:txBody>
      </p:sp>
      <p:sp>
        <p:nvSpPr>
          <p:cNvPr id="42" name="Rectangle 41">
            <a:extLst>
              <a:ext uri="{FF2B5EF4-FFF2-40B4-BE49-F238E27FC236}">
                <a16:creationId xmlns:a16="http://schemas.microsoft.com/office/drawing/2014/main" id="{4D42CBBE-63D1-9AC2-CEDE-51D03323E44C}"/>
              </a:ext>
            </a:extLst>
          </p:cNvPr>
          <p:cNvSpPr/>
          <p:nvPr/>
        </p:nvSpPr>
        <p:spPr>
          <a:xfrm>
            <a:off x="8543875" y="2263581"/>
            <a:ext cx="1839507" cy="3714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Distance-of-2</a:t>
            </a:r>
          </a:p>
        </p:txBody>
      </p:sp>
      <p:sp>
        <p:nvSpPr>
          <p:cNvPr id="3" name="TextBox 2">
            <a:extLst>
              <a:ext uri="{FF2B5EF4-FFF2-40B4-BE49-F238E27FC236}">
                <a16:creationId xmlns:a16="http://schemas.microsoft.com/office/drawing/2014/main" id="{37C25036-73F2-2CD4-703B-E8B72B4E7E91}"/>
              </a:ext>
            </a:extLst>
          </p:cNvPr>
          <p:cNvSpPr txBox="1"/>
          <p:nvPr/>
        </p:nvSpPr>
        <p:spPr>
          <a:xfrm>
            <a:off x="225848" y="3168558"/>
            <a:ext cx="1356629" cy="461665"/>
          </a:xfrm>
          <a:prstGeom prst="rect">
            <a:avLst/>
          </a:prstGeom>
          <a:noFill/>
          <a:ln>
            <a:noFill/>
          </a:ln>
        </p:spPr>
        <p:txBody>
          <a:bodyPr wrap="square" rtlCol="0">
            <a:spAutoFit/>
          </a:bodyPr>
          <a:lstStyle/>
          <a:p>
            <a:pPr algn="ctr"/>
            <a:r>
              <a:rPr lang="en-US" sz="2400" i="1" dirty="0"/>
              <a:t>Access</a:t>
            </a:r>
            <a:endParaRPr lang="en-US" sz="2400" i="1" baseline="-25000" dirty="0"/>
          </a:p>
        </p:txBody>
      </p:sp>
      <p:sp>
        <p:nvSpPr>
          <p:cNvPr id="5" name="Rounded Rectangle 4">
            <a:extLst>
              <a:ext uri="{FF2B5EF4-FFF2-40B4-BE49-F238E27FC236}">
                <a16:creationId xmlns:a16="http://schemas.microsoft.com/office/drawing/2014/main" id="{E530E250-EFF7-FDA8-0FC1-02E47865A057}"/>
              </a:ext>
            </a:extLst>
          </p:cNvPr>
          <p:cNvSpPr/>
          <p:nvPr/>
        </p:nvSpPr>
        <p:spPr>
          <a:xfrm>
            <a:off x="1760517" y="1867449"/>
            <a:ext cx="5408795" cy="3625097"/>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F96555A-D389-866C-A4DB-778D76A73758}"/>
              </a:ext>
            </a:extLst>
          </p:cNvPr>
          <p:cNvSpPr txBox="1"/>
          <p:nvPr/>
        </p:nvSpPr>
        <p:spPr>
          <a:xfrm>
            <a:off x="3379437" y="5017200"/>
            <a:ext cx="2427203" cy="461665"/>
          </a:xfrm>
          <a:prstGeom prst="rect">
            <a:avLst/>
          </a:prstGeom>
          <a:noFill/>
        </p:spPr>
        <p:txBody>
          <a:bodyPr wrap="none" rtlCol="0">
            <a:spAutoFit/>
          </a:bodyPr>
          <a:lstStyle/>
          <a:p>
            <a:r>
              <a:rPr lang="en-US" sz="2400" i="1" dirty="0"/>
              <a:t>Memory Controller</a:t>
            </a:r>
          </a:p>
        </p:txBody>
      </p:sp>
      <p:sp>
        <p:nvSpPr>
          <p:cNvPr id="19" name="TextBox 18">
            <a:extLst>
              <a:ext uri="{FF2B5EF4-FFF2-40B4-BE49-F238E27FC236}">
                <a16:creationId xmlns:a16="http://schemas.microsoft.com/office/drawing/2014/main" id="{140A38F3-2C1A-1317-9AFB-8F5C5E1A57D9}"/>
              </a:ext>
            </a:extLst>
          </p:cNvPr>
          <p:cNvSpPr txBox="1"/>
          <p:nvPr/>
        </p:nvSpPr>
        <p:spPr>
          <a:xfrm>
            <a:off x="4822733" y="2389740"/>
            <a:ext cx="2253560" cy="461665"/>
          </a:xfrm>
          <a:prstGeom prst="rect">
            <a:avLst/>
          </a:prstGeom>
          <a:noFill/>
        </p:spPr>
        <p:txBody>
          <a:bodyPr wrap="square">
            <a:spAutoFit/>
          </a:bodyPr>
          <a:lstStyle/>
          <a:p>
            <a:pPr algn="ctr"/>
            <a:r>
              <a:rPr lang="en-US" sz="2400" i="1" dirty="0"/>
              <a:t>Mitigative Action</a:t>
            </a:r>
          </a:p>
        </p:txBody>
      </p:sp>
      <p:cxnSp>
        <p:nvCxnSpPr>
          <p:cNvPr id="22" name="Straight Arrow Connector 21">
            <a:extLst>
              <a:ext uri="{FF2B5EF4-FFF2-40B4-BE49-F238E27FC236}">
                <a16:creationId xmlns:a16="http://schemas.microsoft.com/office/drawing/2014/main" id="{1A617F5C-E39A-DD6F-B9EA-6B9D8136EFE1}"/>
              </a:ext>
            </a:extLst>
          </p:cNvPr>
          <p:cNvCxnSpPr>
            <a:cxnSpLocks/>
          </p:cNvCxnSpPr>
          <p:nvPr/>
        </p:nvCxnSpPr>
        <p:spPr>
          <a:xfrm flipV="1">
            <a:off x="4370159" y="2842026"/>
            <a:ext cx="3458375" cy="511502"/>
          </a:xfrm>
          <a:prstGeom prst="straightConnector1">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05237E0-C57A-256A-4ED7-1402897B9B06}"/>
              </a:ext>
            </a:extLst>
          </p:cNvPr>
          <p:cNvCxnSpPr>
            <a:cxnSpLocks/>
          </p:cNvCxnSpPr>
          <p:nvPr/>
        </p:nvCxnSpPr>
        <p:spPr>
          <a:xfrm>
            <a:off x="4370159" y="3546130"/>
            <a:ext cx="3480929" cy="314866"/>
          </a:xfrm>
          <a:prstGeom prst="straightConnector1">
            <a:avLst/>
          </a:prstGeom>
          <a:ln w="381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D11CB6E3-458B-A432-4067-1EDCC37FEE56}"/>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t>the half-double breakthrough attack</a:t>
            </a:r>
          </a:p>
        </p:txBody>
      </p:sp>
    </p:spTree>
    <p:extLst>
      <p:ext uri="{BB962C8B-B14F-4D97-AF65-F5344CB8AC3E}">
        <p14:creationId xmlns:p14="http://schemas.microsoft.com/office/powerpoint/2010/main" val="124993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4000" autoRev="1" fill="hold" nodeType="clickEffect">
                                  <p:stCondLst>
                                    <p:cond delay="0"/>
                                  </p:stCondLst>
                                  <p:childTnLst>
                                    <p:animRot by="2700000">
                                      <p:cBhvr>
                                        <p:cTn id="6" dur="1000" fill="hold"/>
                                        <p:tgtEl>
                                          <p:spTgt spid="26"/>
                                        </p:tgtEl>
                                        <p:attrNameLst>
                                          <p:attrName>r</p:attrName>
                                        </p:attrNameLst>
                                      </p:cBhvr>
                                    </p:animRot>
                                  </p:childTnLst>
                                </p:cTn>
                              </p:par>
                              <p:par>
                                <p:cTn id="7" presetID="8" presetClass="emph" presetSubtype="0" repeatCount="4000" autoRev="1" fill="hold" nodeType="withEffect">
                                  <p:stCondLst>
                                    <p:cond delay="0"/>
                                  </p:stCondLst>
                                  <p:childTnLst>
                                    <p:animRot by="5400000">
                                      <p:cBhvr>
                                        <p:cTn id="8" dur="1000" fill="hold"/>
                                        <p:tgtEl>
                                          <p:spTgt spid="18"/>
                                        </p:tgtEl>
                                        <p:attrNameLst>
                                          <p:attrName>r</p:attrName>
                                        </p:attrNameLst>
                                      </p:cBhvr>
                                    </p:animRot>
                                  </p:childTnLst>
                                </p:cTn>
                              </p:par>
                              <p:par>
                                <p:cTn id="9" presetID="8" presetClass="emph" presetSubtype="0" repeatCount="4000" autoRev="1" fill="hold" nodeType="withEffect">
                                  <p:stCondLst>
                                    <p:cond delay="0"/>
                                  </p:stCondLst>
                                  <p:childTnLst>
                                    <p:animRot by="5400000">
                                      <p:cBhvr>
                                        <p:cTn id="10" dur="1000" fill="hold"/>
                                        <p:tgtEl>
                                          <p:spTgt spid="23"/>
                                        </p:tgtEl>
                                        <p:attrNameLst>
                                          <p:attrName>r</p:attrName>
                                        </p:attrNameLst>
                                      </p:cBhvr>
                                    </p:animRot>
                                  </p:childTnLst>
                                </p:cTn>
                              </p:par>
                              <p:par>
                                <p:cTn id="11" presetID="1" presetClass="emph" presetSubtype="2" fill="hold" nodeType="withEffect">
                                  <p:stCondLst>
                                    <p:cond delay="0"/>
                                  </p:stCondLst>
                                  <p:childTnLst>
                                    <p:animClr clrSpc="rgb" dir="cw">
                                      <p:cBhvr>
                                        <p:cTn id="12" dur="8000" fill="hold"/>
                                        <p:tgtEl>
                                          <p:spTgt spid="12"/>
                                        </p:tgtEl>
                                        <p:attrNameLst>
                                          <p:attrName>fillcolor</p:attrName>
                                        </p:attrNameLst>
                                      </p:cBhvr>
                                      <p:to>
                                        <a:srgbClr val="FF2600"/>
                                      </p:to>
                                    </p:animClr>
                                    <p:set>
                                      <p:cBhvr>
                                        <p:cTn id="13" dur="8000" fill="hold"/>
                                        <p:tgtEl>
                                          <p:spTgt spid="12"/>
                                        </p:tgtEl>
                                        <p:attrNameLst>
                                          <p:attrName>fill.type</p:attrName>
                                        </p:attrNameLst>
                                      </p:cBhvr>
                                      <p:to>
                                        <p:strVal val="solid"/>
                                      </p:to>
                                    </p:set>
                                    <p:set>
                                      <p:cBhvr>
                                        <p:cTn id="14" dur="8000" fill="hold"/>
                                        <p:tgtEl>
                                          <p:spTgt spid="12"/>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8000" fill="hold"/>
                                        <p:tgtEl>
                                          <p:spTgt spid="14"/>
                                        </p:tgtEl>
                                        <p:attrNameLst>
                                          <p:attrName>fillcolor</p:attrName>
                                        </p:attrNameLst>
                                      </p:cBhvr>
                                      <p:to>
                                        <a:srgbClr val="FF2600"/>
                                      </p:to>
                                    </p:animClr>
                                    <p:set>
                                      <p:cBhvr>
                                        <p:cTn id="17" dur="8000" fill="hold"/>
                                        <p:tgtEl>
                                          <p:spTgt spid="14"/>
                                        </p:tgtEl>
                                        <p:attrNameLst>
                                          <p:attrName>fill.type</p:attrName>
                                        </p:attrNameLst>
                                      </p:cBhvr>
                                      <p:to>
                                        <p:strVal val="solid"/>
                                      </p:to>
                                    </p:set>
                                    <p:set>
                                      <p:cBhvr>
                                        <p:cTn id="18" dur="8000" fill="hold"/>
                                        <p:tgtEl>
                                          <p:spTgt spid="14"/>
                                        </p:tgtEl>
                                        <p:attrNameLst>
                                          <p:attrName>fill.on</p:attrName>
                                        </p:attrNameLst>
                                      </p:cBhvr>
                                      <p:to>
                                        <p:strVal val="true"/>
                                      </p:to>
                                    </p:set>
                                  </p:childTnLst>
                                </p:cTn>
                              </p:par>
                              <p:par>
                                <p:cTn id="19" presetID="9"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dissolve">
                                      <p:cBhvr>
                                        <p:cTn id="21" dur="2000"/>
                                        <p:tgtEl>
                                          <p:spTgt spid="4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dissolve">
                                      <p:cBhvr>
                                        <p:cTn id="24" dur="2000"/>
                                        <p:tgtEl>
                                          <p:spTgt spid="42"/>
                                        </p:tgtEl>
                                      </p:cBhvr>
                                    </p:animEffect>
                                  </p:childTnLst>
                                </p:cTn>
                              </p:par>
                              <p:par>
                                <p:cTn id="25" presetID="1" presetClass="emph" presetSubtype="2" fill="hold" nodeType="withEffect">
                                  <p:stCondLst>
                                    <p:cond delay="2000"/>
                                  </p:stCondLst>
                                  <p:childTnLst>
                                    <p:animClr clrSpc="rgb" dir="cw">
                                      <p:cBhvr>
                                        <p:cTn id="26" dur="5000" fill="hold"/>
                                        <p:tgtEl>
                                          <p:spTgt spid="42"/>
                                        </p:tgtEl>
                                        <p:attrNameLst>
                                          <p:attrName>fillcolor</p:attrName>
                                        </p:attrNameLst>
                                      </p:cBhvr>
                                      <p:to>
                                        <a:srgbClr val="FFD579"/>
                                      </p:to>
                                    </p:animClr>
                                    <p:set>
                                      <p:cBhvr>
                                        <p:cTn id="27" dur="5000" fill="hold"/>
                                        <p:tgtEl>
                                          <p:spTgt spid="42"/>
                                        </p:tgtEl>
                                        <p:attrNameLst>
                                          <p:attrName>fill.type</p:attrName>
                                        </p:attrNameLst>
                                      </p:cBhvr>
                                      <p:to>
                                        <p:strVal val="solid"/>
                                      </p:to>
                                    </p:set>
                                    <p:set>
                                      <p:cBhvr>
                                        <p:cTn id="28" dur="5000" fill="hold"/>
                                        <p:tgtEl>
                                          <p:spTgt spid="42"/>
                                        </p:tgtEl>
                                        <p:attrNameLst>
                                          <p:attrName>fill.on</p:attrName>
                                        </p:attrNameLst>
                                      </p:cBhvr>
                                      <p:to>
                                        <p:strVal val="true"/>
                                      </p:to>
                                    </p:set>
                                  </p:childTnLst>
                                </p:cTn>
                              </p:par>
                              <p:par>
                                <p:cTn id="29" presetID="1" presetClass="emph" presetSubtype="2" fill="hold" nodeType="withEffect">
                                  <p:stCondLst>
                                    <p:cond delay="2000"/>
                                  </p:stCondLst>
                                  <p:childTnLst>
                                    <p:animClr clrSpc="rgb" dir="cw">
                                      <p:cBhvr>
                                        <p:cTn id="30" dur="5000" fill="hold"/>
                                        <p:tgtEl>
                                          <p:spTgt spid="41"/>
                                        </p:tgtEl>
                                        <p:attrNameLst>
                                          <p:attrName>fillcolor</p:attrName>
                                        </p:attrNameLst>
                                      </p:cBhvr>
                                      <p:to>
                                        <a:srgbClr val="FFD579"/>
                                      </p:to>
                                    </p:animClr>
                                    <p:set>
                                      <p:cBhvr>
                                        <p:cTn id="31" dur="5000" fill="hold"/>
                                        <p:tgtEl>
                                          <p:spTgt spid="41"/>
                                        </p:tgtEl>
                                        <p:attrNameLst>
                                          <p:attrName>fill.type</p:attrName>
                                        </p:attrNameLst>
                                      </p:cBhvr>
                                      <p:to>
                                        <p:strVal val="solid"/>
                                      </p:to>
                                    </p:set>
                                    <p:set>
                                      <p:cBhvr>
                                        <p:cTn id="32" dur="5000" fill="hold"/>
                                        <p:tgtEl>
                                          <p:spTgt spid="41"/>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3000" fill="hold"/>
                                        <p:tgtEl>
                                          <p:spTgt spid="13"/>
                                        </p:tgtEl>
                                        <p:attrNameLst>
                                          <p:attrName>fillcolor</p:attrName>
                                        </p:attrNameLst>
                                      </p:cBhvr>
                                      <p:to>
                                        <a:srgbClr val="941100"/>
                                      </p:to>
                                    </p:animClr>
                                    <p:set>
                                      <p:cBhvr>
                                        <p:cTn id="35" dur="3000" fill="hold"/>
                                        <p:tgtEl>
                                          <p:spTgt spid="13"/>
                                        </p:tgtEl>
                                        <p:attrNameLst>
                                          <p:attrName>fill.type</p:attrName>
                                        </p:attrNameLst>
                                      </p:cBhvr>
                                      <p:to>
                                        <p:strVal val="solid"/>
                                      </p:to>
                                    </p:set>
                                    <p:set>
                                      <p:cBhvr>
                                        <p:cTn id="36" dur="3000" fill="hold"/>
                                        <p:tgtEl>
                                          <p:spTgt spid="13"/>
                                        </p:tgtEl>
                                        <p:attrNameLst>
                                          <p:attrName>fill.on</p:attrName>
                                        </p:attrNameLst>
                                      </p:cBhvr>
                                      <p:to>
                                        <p:strVal val="true"/>
                                      </p:to>
                                    </p:set>
                                  </p:childTnLst>
                                </p:cTn>
                              </p:par>
                              <p:par>
                                <p:cTn id="37" presetID="3" presetClass="emph" presetSubtype="2" fill="hold" nodeType="withEffect">
                                  <p:stCondLst>
                                    <p:cond delay="0"/>
                                  </p:stCondLst>
                                  <p:childTnLst>
                                    <p:animClr clrSpc="rgb" dir="cw">
                                      <p:cBhvr override="childStyle">
                                        <p:cTn id="38" dur="2000" fill="hold"/>
                                        <p:tgtEl>
                                          <p:spTgt spid="39">
                                            <p:txEl>
                                              <p:pRg st="0" end="0"/>
                                            </p:txEl>
                                          </p:spTgt>
                                        </p:tgtEl>
                                        <p:attrNameLst>
                                          <p:attrName>style.color</p:attrName>
                                        </p:attrNameLst>
                                      </p:cBhvr>
                                      <p:to>
                                        <a:schemeClr val="bg1"/>
                                      </p:to>
                                    </p:animClr>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1000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41" grpId="0" animBg="1"/>
      <p:bldP spid="42"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ECA43714-2B04-AA49-9BFB-3E50FD6973F8}"/>
              </a:ext>
            </a:extLst>
          </p:cNvPr>
          <p:cNvPicPr>
            <a:picLocks noChangeAspect="1"/>
          </p:cNvPicPr>
          <p:nvPr/>
        </p:nvPicPr>
        <p:blipFill rotWithShape="1">
          <a:blip r:embed="rId3"/>
          <a:srcRect l="1" r="-3277"/>
          <a:stretch/>
        </p:blipFill>
        <p:spPr>
          <a:xfrm>
            <a:off x="1053845" y="4153724"/>
            <a:ext cx="2767528" cy="1181100"/>
          </a:xfrm>
          <a:prstGeom prst="rect">
            <a:avLst/>
          </a:prstGeom>
        </p:spPr>
      </p:pic>
      <p:sp>
        <p:nvSpPr>
          <p:cNvPr id="66" name="Oval 65">
            <a:extLst>
              <a:ext uri="{FF2B5EF4-FFF2-40B4-BE49-F238E27FC236}">
                <a16:creationId xmlns:a16="http://schemas.microsoft.com/office/drawing/2014/main" id="{16B6250B-72DB-E655-7FA1-957AB176C8A2}"/>
              </a:ext>
            </a:extLst>
          </p:cNvPr>
          <p:cNvSpPr/>
          <p:nvPr/>
        </p:nvSpPr>
        <p:spPr>
          <a:xfrm>
            <a:off x="1209349" y="1869096"/>
            <a:ext cx="382830" cy="38283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D1AA902-2928-5420-60E8-6A2C55EB983D}"/>
              </a:ext>
            </a:extLst>
          </p:cNvPr>
          <p:cNvSpPr txBox="1"/>
          <p:nvPr/>
        </p:nvSpPr>
        <p:spPr>
          <a:xfrm>
            <a:off x="-1" y="6213247"/>
            <a:ext cx="12192001" cy="461665"/>
          </a:xfrm>
          <a:prstGeom prst="rect">
            <a:avLst/>
          </a:prstGeom>
          <a:solidFill>
            <a:srgbClr val="002060"/>
          </a:solidFill>
          <a:ln w="28575">
            <a:noFill/>
          </a:ln>
        </p:spPr>
        <p:txBody>
          <a:bodyPr wrap="square">
            <a:spAutoFit/>
          </a:bodyPr>
          <a:lstStyle/>
          <a:p>
            <a:pPr algn="ctr"/>
            <a:r>
              <a:rPr lang="en-US" sz="2400" b="1" dirty="0">
                <a:solidFill>
                  <a:schemeClr val="bg1"/>
                </a:solidFill>
              </a:rPr>
              <a:t>Despite mitigations, systems remain vulnerable to breakthrough </a:t>
            </a:r>
            <a:r>
              <a:rPr lang="en-US" sz="2400" b="1" dirty="0" err="1">
                <a:solidFill>
                  <a:schemeClr val="bg1"/>
                </a:solidFill>
              </a:rPr>
              <a:t>Rowhammer</a:t>
            </a:r>
            <a:r>
              <a:rPr lang="en-US" sz="2400" b="1" dirty="0">
                <a:solidFill>
                  <a:schemeClr val="bg1"/>
                </a:solidFill>
              </a:rPr>
              <a:t> attacks</a:t>
            </a:r>
            <a:endParaRPr lang="en-US" sz="2400" b="1" baseline="-25000" dirty="0">
              <a:solidFill>
                <a:schemeClr val="bg1"/>
              </a:solidFill>
            </a:endParaRPr>
          </a:p>
        </p:txBody>
      </p:sp>
      <p:sp>
        <p:nvSpPr>
          <p:cNvPr id="7" name="Title 1">
            <a:extLst>
              <a:ext uri="{FF2B5EF4-FFF2-40B4-BE49-F238E27FC236}">
                <a16:creationId xmlns:a16="http://schemas.microsoft.com/office/drawing/2014/main" id="{69C85CC4-28DA-FDA7-9897-CECF150714E9}"/>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t>Shortcomings of proposed defenses</a:t>
            </a:r>
          </a:p>
        </p:txBody>
      </p:sp>
      <p:sp>
        <p:nvSpPr>
          <p:cNvPr id="10" name="Rounded Rectangle 9">
            <a:extLst>
              <a:ext uri="{FF2B5EF4-FFF2-40B4-BE49-F238E27FC236}">
                <a16:creationId xmlns:a16="http://schemas.microsoft.com/office/drawing/2014/main" id="{C5840E8D-6678-EB93-2BED-236246C52309}"/>
              </a:ext>
            </a:extLst>
          </p:cNvPr>
          <p:cNvSpPr/>
          <p:nvPr/>
        </p:nvSpPr>
        <p:spPr>
          <a:xfrm>
            <a:off x="4594932" y="2862323"/>
            <a:ext cx="2427204" cy="1010493"/>
          </a:xfrm>
          <a:prstGeom prst="roundRect">
            <a:avLst/>
          </a:prstGeom>
          <a:solidFill>
            <a:srgbClr val="FF930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11" name="TextBox 10">
            <a:extLst>
              <a:ext uri="{FF2B5EF4-FFF2-40B4-BE49-F238E27FC236}">
                <a16:creationId xmlns:a16="http://schemas.microsoft.com/office/drawing/2014/main" id="{A34E9DA5-5387-C721-E0AD-68FB0CB529A8}"/>
              </a:ext>
            </a:extLst>
          </p:cNvPr>
          <p:cNvSpPr txBox="1"/>
          <p:nvPr/>
        </p:nvSpPr>
        <p:spPr>
          <a:xfrm>
            <a:off x="5169253" y="3030417"/>
            <a:ext cx="1277537" cy="461665"/>
          </a:xfrm>
          <a:prstGeom prst="rect">
            <a:avLst/>
          </a:prstGeom>
          <a:noFill/>
          <a:ln>
            <a:noFill/>
          </a:ln>
        </p:spPr>
        <p:txBody>
          <a:bodyPr wrap="square" rtlCol="0">
            <a:spAutoFit/>
          </a:bodyPr>
          <a:lstStyle/>
          <a:p>
            <a:pPr algn="ctr"/>
            <a:r>
              <a:rPr lang="en-US" sz="2400" i="1" dirty="0"/>
              <a:t>Tracker</a:t>
            </a:r>
          </a:p>
        </p:txBody>
      </p:sp>
      <p:sp>
        <p:nvSpPr>
          <p:cNvPr id="17" name="Rounded Rectangle 16">
            <a:extLst>
              <a:ext uri="{FF2B5EF4-FFF2-40B4-BE49-F238E27FC236}">
                <a16:creationId xmlns:a16="http://schemas.microsoft.com/office/drawing/2014/main" id="{9C032BA0-A444-194D-2A65-1BC8EFEF194E}"/>
              </a:ext>
            </a:extLst>
          </p:cNvPr>
          <p:cNvSpPr/>
          <p:nvPr/>
        </p:nvSpPr>
        <p:spPr>
          <a:xfrm>
            <a:off x="4268409" y="1596244"/>
            <a:ext cx="6745619" cy="4243083"/>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6F0CD08-BF95-0038-32F5-6FD13394D076}"/>
              </a:ext>
            </a:extLst>
          </p:cNvPr>
          <p:cNvSpPr txBox="1"/>
          <p:nvPr/>
        </p:nvSpPr>
        <p:spPr>
          <a:xfrm>
            <a:off x="6209775" y="5224701"/>
            <a:ext cx="2597186" cy="461665"/>
          </a:xfrm>
          <a:prstGeom prst="rect">
            <a:avLst/>
          </a:prstGeom>
          <a:noFill/>
        </p:spPr>
        <p:txBody>
          <a:bodyPr wrap="none" rtlCol="0">
            <a:spAutoFit/>
          </a:bodyPr>
          <a:lstStyle/>
          <a:p>
            <a:r>
              <a:rPr lang="en-US" sz="2400" i="1" dirty="0" err="1"/>
              <a:t>Rowhammer</a:t>
            </a:r>
            <a:r>
              <a:rPr lang="en-US" sz="2400" i="1" dirty="0"/>
              <a:t> defense</a:t>
            </a:r>
          </a:p>
        </p:txBody>
      </p:sp>
      <p:sp>
        <p:nvSpPr>
          <p:cNvPr id="23" name="Rectangle 22">
            <a:extLst>
              <a:ext uri="{FF2B5EF4-FFF2-40B4-BE49-F238E27FC236}">
                <a16:creationId xmlns:a16="http://schemas.microsoft.com/office/drawing/2014/main" id="{14BA219B-01E9-DB0E-CB3F-4B9804E1FF56}"/>
              </a:ext>
            </a:extLst>
          </p:cNvPr>
          <p:cNvSpPr/>
          <p:nvPr/>
        </p:nvSpPr>
        <p:spPr>
          <a:xfrm>
            <a:off x="6337841" y="3221214"/>
            <a:ext cx="676330" cy="369332"/>
          </a:xfrm>
          <a:prstGeom prst="rect">
            <a:avLst/>
          </a:prstGeom>
          <a:solidFill>
            <a:srgbClr val="C0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a:solidFill>
                  <a:schemeClr val="bg1"/>
                </a:solidFill>
              </a:rPr>
              <a:t>T</a:t>
            </a:r>
            <a:endParaRPr lang="en-US" sz="2000" baseline="-25000" dirty="0">
              <a:solidFill>
                <a:schemeClr val="bg1"/>
              </a:solidFill>
            </a:endParaRPr>
          </a:p>
        </p:txBody>
      </p:sp>
      <p:pic>
        <p:nvPicPr>
          <p:cNvPr id="43" name="Graphic 42" descr="Badge 1 with solid fill">
            <a:extLst>
              <a:ext uri="{FF2B5EF4-FFF2-40B4-BE49-F238E27FC236}">
                <a16:creationId xmlns:a16="http://schemas.microsoft.com/office/drawing/2014/main" id="{67E9A4B7-306A-FFCD-6577-09786E7C3D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51473" y="1829680"/>
            <a:ext cx="487680" cy="487680"/>
          </a:xfrm>
          <a:prstGeom prst="rect">
            <a:avLst/>
          </a:prstGeom>
        </p:spPr>
      </p:pic>
      <p:pic>
        <p:nvPicPr>
          <p:cNvPr id="44" name="Graphic 43" descr="Badge with solid fill">
            <a:extLst>
              <a:ext uri="{FF2B5EF4-FFF2-40B4-BE49-F238E27FC236}">
                <a16:creationId xmlns:a16="http://schemas.microsoft.com/office/drawing/2014/main" id="{8FC87A6D-BD20-740E-7244-3D7F4181D3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98767" y="1829680"/>
            <a:ext cx="487680" cy="487680"/>
          </a:xfrm>
          <a:prstGeom prst="rect">
            <a:avLst/>
          </a:prstGeom>
        </p:spPr>
      </p:pic>
      <p:sp>
        <p:nvSpPr>
          <p:cNvPr id="45" name="TextBox 44">
            <a:extLst>
              <a:ext uri="{FF2B5EF4-FFF2-40B4-BE49-F238E27FC236}">
                <a16:creationId xmlns:a16="http://schemas.microsoft.com/office/drawing/2014/main" id="{55966BC5-E27B-F814-FF6A-8DC0B6283503}"/>
              </a:ext>
            </a:extLst>
          </p:cNvPr>
          <p:cNvSpPr txBox="1"/>
          <p:nvPr/>
        </p:nvSpPr>
        <p:spPr>
          <a:xfrm>
            <a:off x="4768576" y="1829678"/>
            <a:ext cx="2253560" cy="461665"/>
          </a:xfrm>
          <a:prstGeom prst="rect">
            <a:avLst/>
          </a:prstGeom>
          <a:noFill/>
        </p:spPr>
        <p:txBody>
          <a:bodyPr wrap="square">
            <a:spAutoFit/>
          </a:bodyPr>
          <a:lstStyle/>
          <a:p>
            <a:pPr algn="ctr"/>
            <a:r>
              <a:rPr lang="en-US" sz="2400" i="1" dirty="0"/>
              <a:t>Tracker</a:t>
            </a:r>
          </a:p>
        </p:txBody>
      </p:sp>
      <p:sp>
        <p:nvSpPr>
          <p:cNvPr id="46" name="TextBox 45">
            <a:extLst>
              <a:ext uri="{FF2B5EF4-FFF2-40B4-BE49-F238E27FC236}">
                <a16:creationId xmlns:a16="http://schemas.microsoft.com/office/drawing/2014/main" id="{C4EAD84B-A5C4-C21B-BD26-56E0AF09032D}"/>
              </a:ext>
            </a:extLst>
          </p:cNvPr>
          <p:cNvSpPr txBox="1"/>
          <p:nvPr/>
        </p:nvSpPr>
        <p:spPr>
          <a:xfrm>
            <a:off x="8274692" y="1829680"/>
            <a:ext cx="2253560" cy="461665"/>
          </a:xfrm>
          <a:prstGeom prst="rect">
            <a:avLst/>
          </a:prstGeom>
          <a:noFill/>
        </p:spPr>
        <p:txBody>
          <a:bodyPr wrap="square">
            <a:spAutoFit/>
          </a:bodyPr>
          <a:lstStyle/>
          <a:p>
            <a:pPr algn="ctr"/>
            <a:r>
              <a:rPr lang="en-US" sz="2400" i="1" dirty="0"/>
              <a:t>Mitigative action</a:t>
            </a:r>
          </a:p>
        </p:txBody>
      </p:sp>
      <p:sp>
        <p:nvSpPr>
          <p:cNvPr id="48" name="Rectangle 47">
            <a:extLst>
              <a:ext uri="{FF2B5EF4-FFF2-40B4-BE49-F238E27FC236}">
                <a16:creationId xmlns:a16="http://schemas.microsoft.com/office/drawing/2014/main" id="{695FA2D3-A133-86B8-BC2F-0C72EDB0F572}"/>
              </a:ext>
            </a:extLst>
          </p:cNvPr>
          <p:cNvSpPr/>
          <p:nvPr/>
        </p:nvSpPr>
        <p:spPr>
          <a:xfrm>
            <a:off x="8427110" y="4359761"/>
            <a:ext cx="1948724" cy="281070"/>
          </a:xfrm>
          <a:prstGeom prst="rect">
            <a:avLst/>
          </a:prstGeom>
          <a:pattFill prst="wdUpDiag">
            <a:fgClr>
              <a:schemeClr val="bg1">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Rectangle 48">
            <a:extLst>
              <a:ext uri="{FF2B5EF4-FFF2-40B4-BE49-F238E27FC236}">
                <a16:creationId xmlns:a16="http://schemas.microsoft.com/office/drawing/2014/main" id="{549E746D-61FD-9DE3-D04B-C7DC98DA68A6}"/>
              </a:ext>
            </a:extLst>
          </p:cNvPr>
          <p:cNvSpPr/>
          <p:nvPr/>
        </p:nvSpPr>
        <p:spPr>
          <a:xfrm>
            <a:off x="8428936" y="3526935"/>
            <a:ext cx="1948724" cy="281070"/>
          </a:xfrm>
          <a:prstGeom prst="rect">
            <a:avLst/>
          </a:prstGeom>
          <a:pattFill prst="wdUpDiag">
            <a:fgClr>
              <a:schemeClr val="bg1">
                <a:lumMod val="75000"/>
              </a:schemeClr>
            </a:fgClr>
            <a:bgClr>
              <a:schemeClr val="bg1"/>
            </a:bgClr>
          </a:patt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Rectangle 49">
            <a:extLst>
              <a:ext uri="{FF2B5EF4-FFF2-40B4-BE49-F238E27FC236}">
                <a16:creationId xmlns:a16="http://schemas.microsoft.com/office/drawing/2014/main" id="{6428EC24-0051-8C0A-8181-6ADB96C014EF}"/>
              </a:ext>
            </a:extLst>
          </p:cNvPr>
          <p:cNvSpPr/>
          <p:nvPr/>
        </p:nvSpPr>
        <p:spPr>
          <a:xfrm>
            <a:off x="8436036" y="3265746"/>
            <a:ext cx="1948724" cy="281070"/>
          </a:xfrm>
          <a:prstGeom prst="rect">
            <a:avLst/>
          </a:prstGeom>
          <a:solidFill>
            <a:srgbClr val="FFD5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51" name="Rectangle 50">
            <a:extLst>
              <a:ext uri="{FF2B5EF4-FFF2-40B4-BE49-F238E27FC236}">
                <a16:creationId xmlns:a16="http://schemas.microsoft.com/office/drawing/2014/main" id="{FAE374EF-687B-5D51-C357-85A71196DAD8}"/>
              </a:ext>
            </a:extLst>
          </p:cNvPr>
          <p:cNvSpPr/>
          <p:nvPr/>
        </p:nvSpPr>
        <p:spPr>
          <a:xfrm>
            <a:off x="8439453" y="3812549"/>
            <a:ext cx="1948724" cy="281070"/>
          </a:xfrm>
          <a:prstGeom prst="rect">
            <a:avLst/>
          </a:prstGeom>
          <a:solidFill>
            <a:srgbClr val="FFD5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52" name="Rectangle 51">
            <a:extLst>
              <a:ext uri="{FF2B5EF4-FFF2-40B4-BE49-F238E27FC236}">
                <a16:creationId xmlns:a16="http://schemas.microsoft.com/office/drawing/2014/main" id="{2ECF9708-D09C-3B97-8CDE-0BF59A3E160A}"/>
              </a:ext>
            </a:extLst>
          </p:cNvPr>
          <p:cNvSpPr/>
          <p:nvPr/>
        </p:nvSpPr>
        <p:spPr>
          <a:xfrm>
            <a:off x="8439453" y="4086124"/>
            <a:ext cx="1948724" cy="281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Rectangle 52">
            <a:extLst>
              <a:ext uri="{FF2B5EF4-FFF2-40B4-BE49-F238E27FC236}">
                <a16:creationId xmlns:a16="http://schemas.microsoft.com/office/drawing/2014/main" id="{2E1883D7-3558-D599-8F9E-C0B7F95EFFF4}"/>
              </a:ext>
            </a:extLst>
          </p:cNvPr>
          <p:cNvSpPr/>
          <p:nvPr/>
        </p:nvSpPr>
        <p:spPr>
          <a:xfrm>
            <a:off x="8439057" y="4636392"/>
            <a:ext cx="1948724" cy="2524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Rectangle 53">
            <a:extLst>
              <a:ext uri="{FF2B5EF4-FFF2-40B4-BE49-F238E27FC236}">
                <a16:creationId xmlns:a16="http://schemas.microsoft.com/office/drawing/2014/main" id="{5349900C-A602-71F4-27F8-BE9725E538CA}"/>
              </a:ext>
            </a:extLst>
          </p:cNvPr>
          <p:cNvSpPr/>
          <p:nvPr/>
        </p:nvSpPr>
        <p:spPr>
          <a:xfrm>
            <a:off x="8439453" y="4374689"/>
            <a:ext cx="1948724" cy="256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Rectangle 54">
            <a:extLst>
              <a:ext uri="{FF2B5EF4-FFF2-40B4-BE49-F238E27FC236}">
                <a16:creationId xmlns:a16="http://schemas.microsoft.com/office/drawing/2014/main" id="{9F431265-BF70-C140-209D-79757D0E0B57}"/>
              </a:ext>
            </a:extLst>
          </p:cNvPr>
          <p:cNvSpPr/>
          <p:nvPr/>
        </p:nvSpPr>
        <p:spPr>
          <a:xfrm>
            <a:off x="8435640" y="2419251"/>
            <a:ext cx="1948724" cy="281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Rectangle 55">
            <a:extLst>
              <a:ext uri="{FF2B5EF4-FFF2-40B4-BE49-F238E27FC236}">
                <a16:creationId xmlns:a16="http://schemas.microsoft.com/office/drawing/2014/main" id="{C6C43EA6-996E-45CF-6127-0B17C7A26EA6}"/>
              </a:ext>
            </a:extLst>
          </p:cNvPr>
          <p:cNvSpPr/>
          <p:nvPr/>
        </p:nvSpPr>
        <p:spPr>
          <a:xfrm>
            <a:off x="8439453" y="2978823"/>
            <a:ext cx="1948724" cy="281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Rectangle 56">
            <a:extLst>
              <a:ext uri="{FF2B5EF4-FFF2-40B4-BE49-F238E27FC236}">
                <a16:creationId xmlns:a16="http://schemas.microsoft.com/office/drawing/2014/main" id="{81C42BFC-04D1-AA60-58CA-CBEC62E08076}"/>
              </a:ext>
            </a:extLst>
          </p:cNvPr>
          <p:cNvSpPr/>
          <p:nvPr/>
        </p:nvSpPr>
        <p:spPr>
          <a:xfrm>
            <a:off x="8428936" y="2690849"/>
            <a:ext cx="1962849" cy="281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Rectangle 57">
            <a:extLst>
              <a:ext uri="{FF2B5EF4-FFF2-40B4-BE49-F238E27FC236}">
                <a16:creationId xmlns:a16="http://schemas.microsoft.com/office/drawing/2014/main" id="{3CA98663-B5BC-7505-78B7-41529E953F9D}"/>
              </a:ext>
            </a:extLst>
          </p:cNvPr>
          <p:cNvSpPr/>
          <p:nvPr/>
        </p:nvSpPr>
        <p:spPr>
          <a:xfrm>
            <a:off x="8443955" y="4362484"/>
            <a:ext cx="1948724" cy="2563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Aggressor</a:t>
            </a:r>
          </a:p>
        </p:txBody>
      </p:sp>
      <p:sp>
        <p:nvSpPr>
          <p:cNvPr id="59" name="Rectangle 58">
            <a:extLst>
              <a:ext uri="{FF2B5EF4-FFF2-40B4-BE49-F238E27FC236}">
                <a16:creationId xmlns:a16="http://schemas.microsoft.com/office/drawing/2014/main" id="{3CEC3E25-35DD-C00A-FD0C-1EA91C47D946}"/>
              </a:ext>
            </a:extLst>
          </p:cNvPr>
          <p:cNvSpPr/>
          <p:nvPr/>
        </p:nvSpPr>
        <p:spPr>
          <a:xfrm>
            <a:off x="8407688" y="4322964"/>
            <a:ext cx="2019472" cy="84262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43AAA0B-886F-7803-9B75-62AF8770EB42}"/>
              </a:ext>
            </a:extLst>
          </p:cNvPr>
          <p:cNvSpPr/>
          <p:nvPr/>
        </p:nvSpPr>
        <p:spPr>
          <a:xfrm>
            <a:off x="8443062" y="3543311"/>
            <a:ext cx="1948724" cy="281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2" name="Curved Connector 61">
            <a:extLst>
              <a:ext uri="{FF2B5EF4-FFF2-40B4-BE49-F238E27FC236}">
                <a16:creationId xmlns:a16="http://schemas.microsoft.com/office/drawing/2014/main" id="{B3BF282B-8FD9-ECE3-F7D8-10303F06DDA6}"/>
              </a:ext>
            </a:extLst>
          </p:cNvPr>
          <p:cNvCxnSpPr>
            <a:cxnSpLocks/>
            <a:endCxn id="58" idx="1"/>
          </p:cNvCxnSpPr>
          <p:nvPr/>
        </p:nvCxnSpPr>
        <p:spPr>
          <a:xfrm rot="10800000" flipH="1" flipV="1">
            <a:off x="8441257" y="3675595"/>
            <a:ext cx="2697" cy="815046"/>
          </a:xfrm>
          <a:prstGeom prst="curvedConnector3">
            <a:avLst>
              <a:gd name="adj1" fmla="val -8476085"/>
            </a:avLst>
          </a:prstGeom>
          <a:ln w="28575">
            <a:solidFill>
              <a:schemeClr val="accent3">
                <a:lumMod val="50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64" name="Rounded Rectangle 63">
            <a:extLst>
              <a:ext uri="{FF2B5EF4-FFF2-40B4-BE49-F238E27FC236}">
                <a16:creationId xmlns:a16="http://schemas.microsoft.com/office/drawing/2014/main" id="{EDE6C41A-04E3-8E93-BF41-A3B70C24C0AC}"/>
              </a:ext>
            </a:extLst>
          </p:cNvPr>
          <p:cNvSpPr/>
          <p:nvPr/>
        </p:nvSpPr>
        <p:spPr>
          <a:xfrm>
            <a:off x="822123" y="1596244"/>
            <a:ext cx="3143145" cy="4243083"/>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05AC211A-8352-884D-4DBB-BC8AF4770EC0}"/>
              </a:ext>
            </a:extLst>
          </p:cNvPr>
          <p:cNvSpPr txBox="1"/>
          <p:nvPr/>
        </p:nvSpPr>
        <p:spPr>
          <a:xfrm>
            <a:off x="1146923" y="1855695"/>
            <a:ext cx="507679" cy="461665"/>
          </a:xfrm>
          <a:prstGeom prst="rect">
            <a:avLst/>
          </a:prstGeom>
          <a:noFill/>
        </p:spPr>
        <p:txBody>
          <a:bodyPr wrap="square">
            <a:spAutoFit/>
          </a:bodyPr>
          <a:lstStyle/>
          <a:p>
            <a:pPr algn="ctr"/>
            <a:r>
              <a:rPr lang="en-US" sz="2400" dirty="0">
                <a:solidFill>
                  <a:schemeClr val="bg1"/>
                </a:solidFill>
                <a:latin typeface="Times" pitchFamily="2" charset="0"/>
              </a:rPr>
              <a:t>0</a:t>
            </a:r>
          </a:p>
        </p:txBody>
      </p:sp>
      <p:sp>
        <p:nvSpPr>
          <p:cNvPr id="68" name="TextBox 67">
            <a:extLst>
              <a:ext uri="{FF2B5EF4-FFF2-40B4-BE49-F238E27FC236}">
                <a16:creationId xmlns:a16="http://schemas.microsoft.com/office/drawing/2014/main" id="{47B38A55-40EF-447E-A610-9AC1B6098137}"/>
              </a:ext>
            </a:extLst>
          </p:cNvPr>
          <p:cNvSpPr txBox="1"/>
          <p:nvPr/>
        </p:nvSpPr>
        <p:spPr>
          <a:xfrm>
            <a:off x="1400763" y="1842687"/>
            <a:ext cx="2253560" cy="461665"/>
          </a:xfrm>
          <a:prstGeom prst="rect">
            <a:avLst/>
          </a:prstGeom>
          <a:noFill/>
        </p:spPr>
        <p:txBody>
          <a:bodyPr wrap="square">
            <a:spAutoFit/>
          </a:bodyPr>
          <a:lstStyle/>
          <a:p>
            <a:pPr algn="ctr"/>
            <a:r>
              <a:rPr lang="en-US" sz="2400" i="1" dirty="0"/>
              <a:t>Assumptions</a:t>
            </a:r>
          </a:p>
        </p:txBody>
      </p:sp>
      <p:sp>
        <p:nvSpPr>
          <p:cNvPr id="101" name="Rectangle 100">
            <a:extLst>
              <a:ext uri="{FF2B5EF4-FFF2-40B4-BE49-F238E27FC236}">
                <a16:creationId xmlns:a16="http://schemas.microsoft.com/office/drawing/2014/main" id="{CD8ED89D-9E6F-9FBA-A66C-B7D4BC803011}"/>
              </a:ext>
            </a:extLst>
          </p:cNvPr>
          <p:cNvSpPr/>
          <p:nvPr/>
        </p:nvSpPr>
        <p:spPr>
          <a:xfrm>
            <a:off x="1221431" y="2965518"/>
            <a:ext cx="676330" cy="369332"/>
          </a:xfrm>
          <a:prstGeom prst="rect">
            <a:avLst/>
          </a:prstGeom>
          <a:solidFill>
            <a:srgbClr val="C0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solidFill>
                  <a:schemeClr val="bg1"/>
                </a:solidFill>
              </a:rPr>
              <a:t>T</a:t>
            </a:r>
            <a:endParaRPr lang="en-US" sz="2800" baseline="-25000" dirty="0">
              <a:solidFill>
                <a:schemeClr val="bg1"/>
              </a:solidFill>
            </a:endParaRPr>
          </a:p>
        </p:txBody>
      </p:sp>
      <p:sp>
        <p:nvSpPr>
          <p:cNvPr id="102" name="TextBox 101">
            <a:extLst>
              <a:ext uri="{FF2B5EF4-FFF2-40B4-BE49-F238E27FC236}">
                <a16:creationId xmlns:a16="http://schemas.microsoft.com/office/drawing/2014/main" id="{5839A2CB-3667-220A-378F-52E09F76D549}"/>
              </a:ext>
            </a:extLst>
          </p:cNvPr>
          <p:cNvSpPr txBox="1"/>
          <p:nvPr/>
        </p:nvSpPr>
        <p:spPr>
          <a:xfrm>
            <a:off x="2811662" y="2841572"/>
            <a:ext cx="595035" cy="584775"/>
          </a:xfrm>
          <a:prstGeom prst="rect">
            <a:avLst/>
          </a:prstGeom>
          <a:noFill/>
        </p:spPr>
        <p:txBody>
          <a:bodyPr wrap="none" rtlCol="0">
            <a:spAutoFit/>
          </a:bodyPr>
          <a:lstStyle/>
          <a:p>
            <a:r>
              <a:rPr lang="en-US" sz="3200" dirty="0">
                <a:solidFill>
                  <a:srgbClr val="C00000"/>
                </a:solidFill>
              </a:rPr>
              <a:t>↓↓</a:t>
            </a:r>
          </a:p>
        </p:txBody>
      </p:sp>
      <p:pic>
        <p:nvPicPr>
          <p:cNvPr id="134" name="Picture 133">
            <a:extLst>
              <a:ext uri="{FF2B5EF4-FFF2-40B4-BE49-F238E27FC236}">
                <a16:creationId xmlns:a16="http://schemas.microsoft.com/office/drawing/2014/main" id="{22768341-4126-22F3-644C-7312582BC257}"/>
              </a:ext>
            </a:extLst>
          </p:cNvPr>
          <p:cNvPicPr>
            <a:picLocks noChangeAspect="1"/>
          </p:cNvPicPr>
          <p:nvPr/>
        </p:nvPicPr>
        <p:blipFill rotWithShape="1">
          <a:blip r:embed="rId3"/>
          <a:srcRect r="57330"/>
          <a:stretch/>
        </p:blipFill>
        <p:spPr>
          <a:xfrm>
            <a:off x="1053845" y="4153724"/>
            <a:ext cx="1143445" cy="1181100"/>
          </a:xfrm>
          <a:prstGeom prst="rect">
            <a:avLst/>
          </a:prstGeom>
        </p:spPr>
      </p:pic>
    </p:spTree>
    <p:extLst>
      <p:ext uri="{BB962C8B-B14F-4D97-AF65-F5344CB8AC3E}">
        <p14:creationId xmlns:p14="http://schemas.microsoft.com/office/powerpoint/2010/main" val="229215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dissolve">
                                      <p:cBhvr>
                                        <p:cTn id="7" dur="500"/>
                                        <p:tgtEl>
                                          <p:spTgt spid="6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
                                        <p:tgtEl>
                                          <p:spTgt spid="6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dissolve">
                                      <p:cBhvr>
                                        <p:cTn id="13" dur="500"/>
                                        <p:tgtEl>
                                          <p:spTgt spid="6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dissolve">
                                      <p:cBhvr>
                                        <p:cTn id="16" dur="500"/>
                                        <p:tgtEl>
                                          <p:spTgt spid="101"/>
                                        </p:tgtEl>
                                      </p:cBhvr>
                                    </p:animEffect>
                                  </p:childTnLst>
                                </p:cTn>
                              </p:par>
                              <p:par>
                                <p:cTn id="17" presetID="9" presetClass="entr" presetSubtype="0" fill="hold" nodeType="with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dissolve">
                                      <p:cBhvr>
                                        <p:cTn id="19" dur="500"/>
                                        <p:tgtEl>
                                          <p:spTgt spid="13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dissolv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3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 grpId="0" animBg="1"/>
      <p:bldP spid="64" grpId="0" animBg="1"/>
      <p:bldP spid="65" grpId="0"/>
      <p:bldP spid="68" grpId="0"/>
      <p:bldP spid="101" grpId="0" animBg="1"/>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2BE45D-5CA8-3B77-F34C-56BFBE0810A3}"/>
              </a:ext>
            </a:extLst>
          </p:cNvPr>
          <p:cNvSpPr/>
          <p:nvPr/>
        </p:nvSpPr>
        <p:spPr>
          <a:xfrm>
            <a:off x="4956099" y="1242571"/>
            <a:ext cx="1896681" cy="441359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C841B4A-4F17-0469-5A75-D919532FAC8C}"/>
              </a:ext>
            </a:extLst>
          </p:cNvPr>
          <p:cNvSpPr txBox="1"/>
          <p:nvPr/>
        </p:nvSpPr>
        <p:spPr>
          <a:xfrm>
            <a:off x="5517077" y="5638283"/>
            <a:ext cx="756938" cy="369332"/>
          </a:xfrm>
          <a:prstGeom prst="rect">
            <a:avLst/>
          </a:prstGeom>
          <a:noFill/>
        </p:spPr>
        <p:txBody>
          <a:bodyPr wrap="none" rtlCol="0">
            <a:spAutoFit/>
          </a:bodyPr>
          <a:lstStyle/>
          <a:p>
            <a:r>
              <a:rPr lang="en-US" dirty="0"/>
              <a:t>DRAM</a:t>
            </a:r>
          </a:p>
        </p:txBody>
      </p:sp>
      <p:sp>
        <p:nvSpPr>
          <p:cNvPr id="9" name="Rectangle 8">
            <a:extLst>
              <a:ext uri="{FF2B5EF4-FFF2-40B4-BE49-F238E27FC236}">
                <a16:creationId xmlns:a16="http://schemas.microsoft.com/office/drawing/2014/main" id="{E6FC8944-F76A-8A53-E9DD-C49D7CE94E01}"/>
              </a:ext>
            </a:extLst>
          </p:cNvPr>
          <p:cNvSpPr/>
          <p:nvPr/>
        </p:nvSpPr>
        <p:spPr>
          <a:xfrm>
            <a:off x="4956099" y="1242571"/>
            <a:ext cx="1896679" cy="487865"/>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182B361-5567-57B7-F9F1-948D9F8103FB}"/>
              </a:ext>
            </a:extLst>
          </p:cNvPr>
          <p:cNvSpPr/>
          <p:nvPr/>
        </p:nvSpPr>
        <p:spPr>
          <a:xfrm>
            <a:off x="6111599" y="1360269"/>
            <a:ext cx="743919" cy="2944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Flags</a:t>
            </a:r>
          </a:p>
        </p:txBody>
      </p:sp>
      <p:sp>
        <p:nvSpPr>
          <p:cNvPr id="8" name="Rectangle 7">
            <a:extLst>
              <a:ext uri="{FF2B5EF4-FFF2-40B4-BE49-F238E27FC236}">
                <a16:creationId xmlns:a16="http://schemas.microsoft.com/office/drawing/2014/main" id="{5DA5D4F1-D207-F4A3-7E2C-05D3A42AF34F}"/>
              </a:ext>
            </a:extLst>
          </p:cNvPr>
          <p:cNvSpPr/>
          <p:nvPr/>
        </p:nvSpPr>
        <p:spPr>
          <a:xfrm>
            <a:off x="4954391" y="1360269"/>
            <a:ext cx="1157209" cy="2926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PFN</a:t>
            </a:r>
          </a:p>
        </p:txBody>
      </p:sp>
      <p:sp>
        <p:nvSpPr>
          <p:cNvPr id="17" name="Rectangle 16">
            <a:extLst>
              <a:ext uri="{FF2B5EF4-FFF2-40B4-BE49-F238E27FC236}">
                <a16:creationId xmlns:a16="http://schemas.microsoft.com/office/drawing/2014/main" id="{34ED85CC-2865-C2D5-EE42-9D621FAAE897}"/>
              </a:ext>
            </a:extLst>
          </p:cNvPr>
          <p:cNvSpPr/>
          <p:nvPr/>
        </p:nvSpPr>
        <p:spPr>
          <a:xfrm>
            <a:off x="4947207" y="1897220"/>
            <a:ext cx="1896679" cy="48786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Aggressor</a:t>
            </a:r>
          </a:p>
        </p:txBody>
      </p:sp>
      <p:sp>
        <p:nvSpPr>
          <p:cNvPr id="20" name="Rectangle 19">
            <a:extLst>
              <a:ext uri="{FF2B5EF4-FFF2-40B4-BE49-F238E27FC236}">
                <a16:creationId xmlns:a16="http://schemas.microsoft.com/office/drawing/2014/main" id="{A18B59E5-9E7B-6A89-89B2-7D70EA075BF5}"/>
              </a:ext>
            </a:extLst>
          </p:cNvPr>
          <p:cNvSpPr/>
          <p:nvPr/>
        </p:nvSpPr>
        <p:spPr>
          <a:xfrm>
            <a:off x="4958165" y="5149953"/>
            <a:ext cx="1896679" cy="50621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38342B1-0141-4032-612A-30E90EE57028}"/>
              </a:ext>
            </a:extLst>
          </p:cNvPr>
          <p:cNvSpPr/>
          <p:nvPr/>
        </p:nvSpPr>
        <p:spPr>
          <a:xfrm>
            <a:off x="4962704" y="3885040"/>
            <a:ext cx="1896679" cy="485479"/>
          </a:xfrm>
          <a:prstGeom prst="rect">
            <a:avLst/>
          </a:prstGeom>
          <a:solidFill>
            <a:srgbClr val="FFF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9DBEFD9-2A90-B731-393C-5944119953BB}"/>
              </a:ext>
            </a:extLst>
          </p:cNvPr>
          <p:cNvSpPr/>
          <p:nvPr/>
        </p:nvSpPr>
        <p:spPr>
          <a:xfrm>
            <a:off x="4949495" y="2547329"/>
            <a:ext cx="1896679" cy="487865"/>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71B5AC0-F422-BAA0-CE59-71F8E6B135E5}"/>
              </a:ext>
            </a:extLst>
          </p:cNvPr>
          <p:cNvSpPr/>
          <p:nvPr/>
        </p:nvSpPr>
        <p:spPr>
          <a:xfrm>
            <a:off x="913774" y="4353520"/>
            <a:ext cx="308947" cy="32585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9578551-7281-501B-1267-49842E1BCC9F}"/>
              </a:ext>
            </a:extLst>
          </p:cNvPr>
          <p:cNvSpPr txBox="1"/>
          <p:nvPr/>
        </p:nvSpPr>
        <p:spPr>
          <a:xfrm>
            <a:off x="1229325" y="4328062"/>
            <a:ext cx="2268570" cy="369332"/>
          </a:xfrm>
          <a:prstGeom prst="rect">
            <a:avLst/>
          </a:prstGeom>
          <a:noFill/>
        </p:spPr>
        <p:txBody>
          <a:bodyPr wrap="none" rtlCol="0">
            <a:spAutoFit/>
          </a:bodyPr>
          <a:lstStyle/>
          <a:p>
            <a:r>
              <a:rPr lang="en-US" dirty="0"/>
              <a:t>Attacker’s page table</a:t>
            </a:r>
          </a:p>
        </p:txBody>
      </p:sp>
      <p:sp>
        <p:nvSpPr>
          <p:cNvPr id="44" name="Rectangle 43">
            <a:extLst>
              <a:ext uri="{FF2B5EF4-FFF2-40B4-BE49-F238E27FC236}">
                <a16:creationId xmlns:a16="http://schemas.microsoft.com/office/drawing/2014/main" id="{F52271EB-2CB4-32FA-1529-A4FDC703EFF2}"/>
              </a:ext>
            </a:extLst>
          </p:cNvPr>
          <p:cNvSpPr/>
          <p:nvPr/>
        </p:nvSpPr>
        <p:spPr>
          <a:xfrm>
            <a:off x="913774" y="4814848"/>
            <a:ext cx="308947" cy="325850"/>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5BE0D88-251B-8C12-5EA3-81CC53D3F079}"/>
              </a:ext>
            </a:extLst>
          </p:cNvPr>
          <p:cNvSpPr/>
          <p:nvPr/>
        </p:nvSpPr>
        <p:spPr>
          <a:xfrm>
            <a:off x="4962705" y="3196262"/>
            <a:ext cx="1896679" cy="487865"/>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D4E9C65-38DB-EFC1-BF7C-06560F2634D9}"/>
              </a:ext>
            </a:extLst>
          </p:cNvPr>
          <p:cNvSpPr/>
          <p:nvPr/>
        </p:nvSpPr>
        <p:spPr>
          <a:xfrm>
            <a:off x="4951420" y="4527433"/>
            <a:ext cx="1896679" cy="487865"/>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7030EA38-E26D-F317-D7D2-0FBF05500EEB}"/>
              </a:ext>
            </a:extLst>
          </p:cNvPr>
          <p:cNvSpPr txBox="1"/>
          <p:nvPr/>
        </p:nvSpPr>
        <p:spPr>
          <a:xfrm>
            <a:off x="1222721" y="4771366"/>
            <a:ext cx="2497800" cy="369332"/>
          </a:xfrm>
          <a:prstGeom prst="rect">
            <a:avLst/>
          </a:prstGeom>
          <a:noFill/>
        </p:spPr>
        <p:txBody>
          <a:bodyPr wrap="none" rtlCol="0">
            <a:spAutoFit/>
          </a:bodyPr>
          <a:lstStyle/>
          <a:p>
            <a:r>
              <a:rPr lang="en-US" dirty="0"/>
              <a:t>Attacker accessible page</a:t>
            </a:r>
          </a:p>
        </p:txBody>
      </p:sp>
      <p:sp>
        <p:nvSpPr>
          <p:cNvPr id="54" name="Rectangle 53">
            <a:extLst>
              <a:ext uri="{FF2B5EF4-FFF2-40B4-BE49-F238E27FC236}">
                <a16:creationId xmlns:a16="http://schemas.microsoft.com/office/drawing/2014/main" id="{6F4A80C4-028C-0BC8-82A7-868F2304ABBA}"/>
              </a:ext>
            </a:extLst>
          </p:cNvPr>
          <p:cNvSpPr/>
          <p:nvPr/>
        </p:nvSpPr>
        <p:spPr>
          <a:xfrm>
            <a:off x="913774" y="5283855"/>
            <a:ext cx="308947" cy="3258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319C53A-982D-9715-9B87-53649C2C0320}"/>
              </a:ext>
            </a:extLst>
          </p:cNvPr>
          <p:cNvSpPr txBox="1"/>
          <p:nvPr/>
        </p:nvSpPr>
        <p:spPr>
          <a:xfrm>
            <a:off x="1222721" y="5257961"/>
            <a:ext cx="2650084" cy="369332"/>
          </a:xfrm>
          <a:prstGeom prst="rect">
            <a:avLst/>
          </a:prstGeom>
          <a:noFill/>
        </p:spPr>
        <p:txBody>
          <a:bodyPr wrap="none" rtlCol="0">
            <a:spAutoFit/>
          </a:bodyPr>
          <a:lstStyle/>
          <a:p>
            <a:r>
              <a:rPr lang="en-US" dirty="0"/>
              <a:t>Attacker inaccessible page</a:t>
            </a:r>
          </a:p>
        </p:txBody>
      </p:sp>
      <p:pic>
        <p:nvPicPr>
          <p:cNvPr id="58" name="Picture 57">
            <a:extLst>
              <a:ext uri="{FF2B5EF4-FFF2-40B4-BE49-F238E27FC236}">
                <a16:creationId xmlns:a16="http://schemas.microsoft.com/office/drawing/2014/main" id="{26B1086D-B194-F5D6-7250-FD5F0739568B}"/>
              </a:ext>
            </a:extLst>
          </p:cNvPr>
          <p:cNvPicPr>
            <a:picLocks noChangeAspect="1"/>
          </p:cNvPicPr>
          <p:nvPr/>
        </p:nvPicPr>
        <p:blipFill>
          <a:blip r:embed="rId3"/>
          <a:stretch>
            <a:fillRect/>
          </a:stretch>
        </p:blipFill>
        <p:spPr>
          <a:xfrm>
            <a:off x="4992972" y="1363010"/>
            <a:ext cx="254000" cy="254000"/>
          </a:xfrm>
          <a:prstGeom prst="rect">
            <a:avLst/>
          </a:prstGeom>
        </p:spPr>
      </p:pic>
      <p:cxnSp>
        <p:nvCxnSpPr>
          <p:cNvPr id="62" name="Curved Connector 61">
            <a:extLst>
              <a:ext uri="{FF2B5EF4-FFF2-40B4-BE49-F238E27FC236}">
                <a16:creationId xmlns:a16="http://schemas.microsoft.com/office/drawing/2014/main" id="{5A6D5D9D-2DC9-039E-96C7-BC7BD434227A}"/>
              </a:ext>
            </a:extLst>
          </p:cNvPr>
          <p:cNvCxnSpPr>
            <a:stCxn id="7" idx="3"/>
            <a:endCxn id="20" idx="3"/>
          </p:cNvCxnSpPr>
          <p:nvPr/>
        </p:nvCxnSpPr>
        <p:spPr>
          <a:xfrm flipH="1">
            <a:off x="6854844" y="1507503"/>
            <a:ext cx="674" cy="3895556"/>
          </a:xfrm>
          <a:prstGeom prst="curvedConnector3">
            <a:avLst>
              <a:gd name="adj1" fmla="val -15960905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urved Connector 63">
            <a:extLst>
              <a:ext uri="{FF2B5EF4-FFF2-40B4-BE49-F238E27FC236}">
                <a16:creationId xmlns:a16="http://schemas.microsoft.com/office/drawing/2014/main" id="{BE72CE35-3CE6-DB33-BEB1-69D0292204B3}"/>
              </a:ext>
            </a:extLst>
          </p:cNvPr>
          <p:cNvCxnSpPr>
            <a:cxnSpLocks/>
            <a:stCxn id="7" idx="3"/>
            <a:endCxn id="46" idx="3"/>
          </p:cNvCxnSpPr>
          <p:nvPr/>
        </p:nvCxnSpPr>
        <p:spPr>
          <a:xfrm>
            <a:off x="6855518" y="1507503"/>
            <a:ext cx="3866" cy="1932692"/>
          </a:xfrm>
          <a:prstGeom prst="curvedConnector3">
            <a:avLst>
              <a:gd name="adj1" fmla="val 8100078"/>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 name="Curved Connector 66">
            <a:extLst>
              <a:ext uri="{FF2B5EF4-FFF2-40B4-BE49-F238E27FC236}">
                <a16:creationId xmlns:a16="http://schemas.microsoft.com/office/drawing/2014/main" id="{CD37DE81-445B-EAA0-B062-E356CDDE6F25}"/>
              </a:ext>
            </a:extLst>
          </p:cNvPr>
          <p:cNvCxnSpPr>
            <a:cxnSpLocks/>
            <a:stCxn id="7" idx="3"/>
            <a:endCxn id="33" idx="3"/>
          </p:cNvCxnSpPr>
          <p:nvPr/>
        </p:nvCxnSpPr>
        <p:spPr>
          <a:xfrm flipH="1">
            <a:off x="6846174" y="1507503"/>
            <a:ext cx="9344" cy="1283759"/>
          </a:xfrm>
          <a:prstGeom prst="curvedConnector3">
            <a:avLst>
              <a:gd name="adj1" fmla="val -1583027"/>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Curved Connector 69">
            <a:extLst>
              <a:ext uri="{FF2B5EF4-FFF2-40B4-BE49-F238E27FC236}">
                <a16:creationId xmlns:a16="http://schemas.microsoft.com/office/drawing/2014/main" id="{89333D74-4243-9F6E-A7BC-6B1A920C35AA}"/>
              </a:ext>
            </a:extLst>
          </p:cNvPr>
          <p:cNvCxnSpPr>
            <a:cxnSpLocks/>
            <a:stCxn id="7" idx="3"/>
            <a:endCxn id="21" idx="3"/>
          </p:cNvCxnSpPr>
          <p:nvPr/>
        </p:nvCxnSpPr>
        <p:spPr>
          <a:xfrm>
            <a:off x="6855518" y="1507503"/>
            <a:ext cx="3865" cy="2620277"/>
          </a:xfrm>
          <a:prstGeom prst="curvedConnector3">
            <a:avLst>
              <a:gd name="adj1" fmla="val 14712600"/>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6" name="Curved Connector 75">
            <a:extLst>
              <a:ext uri="{FF2B5EF4-FFF2-40B4-BE49-F238E27FC236}">
                <a16:creationId xmlns:a16="http://schemas.microsoft.com/office/drawing/2014/main" id="{728FC67A-7EDA-F8FA-F870-09DA882FDB58}"/>
              </a:ext>
            </a:extLst>
          </p:cNvPr>
          <p:cNvCxnSpPr>
            <a:cxnSpLocks/>
            <a:stCxn id="7" idx="3"/>
            <a:endCxn id="50" idx="3"/>
          </p:cNvCxnSpPr>
          <p:nvPr/>
        </p:nvCxnSpPr>
        <p:spPr>
          <a:xfrm flipH="1">
            <a:off x="6848099" y="1507503"/>
            <a:ext cx="7419" cy="3263863"/>
          </a:xfrm>
          <a:prstGeom prst="curvedConnector3">
            <a:avLst>
              <a:gd name="adj1" fmla="val -10512603"/>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a:extLst>
              <a:ext uri="{FF2B5EF4-FFF2-40B4-BE49-F238E27FC236}">
                <a16:creationId xmlns:a16="http://schemas.microsoft.com/office/drawing/2014/main" id="{0E4516D8-6A40-035B-7C55-AD32E2B99D43}"/>
              </a:ext>
            </a:extLst>
          </p:cNvPr>
          <p:cNvCxnSpPr>
            <a:cxnSpLocks/>
          </p:cNvCxnSpPr>
          <p:nvPr/>
        </p:nvCxnSpPr>
        <p:spPr>
          <a:xfrm>
            <a:off x="6862122" y="1522398"/>
            <a:ext cx="3866" cy="1932692"/>
          </a:xfrm>
          <a:prstGeom prst="curvedConnector3">
            <a:avLst>
              <a:gd name="adj1" fmla="val 8100052"/>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84" name="Graphic 83" descr="Hammer with solid fill">
            <a:extLst>
              <a:ext uri="{FF2B5EF4-FFF2-40B4-BE49-F238E27FC236}">
                <a16:creationId xmlns:a16="http://schemas.microsoft.com/office/drawing/2014/main" id="{9F095B2B-8D7E-D942-1645-E9A294E220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6829" y="1838412"/>
            <a:ext cx="729734" cy="729734"/>
          </a:xfrm>
          <a:prstGeom prst="rect">
            <a:avLst/>
          </a:prstGeom>
        </p:spPr>
      </p:pic>
      <p:sp>
        <p:nvSpPr>
          <p:cNvPr id="85" name="Rectangle 84">
            <a:extLst>
              <a:ext uri="{FF2B5EF4-FFF2-40B4-BE49-F238E27FC236}">
                <a16:creationId xmlns:a16="http://schemas.microsoft.com/office/drawing/2014/main" id="{78039B8A-7F3B-708E-B089-827726150F14}"/>
              </a:ext>
            </a:extLst>
          </p:cNvPr>
          <p:cNvSpPr/>
          <p:nvPr/>
        </p:nvSpPr>
        <p:spPr>
          <a:xfrm>
            <a:off x="6104415" y="3293447"/>
            <a:ext cx="743919" cy="2944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Flags</a:t>
            </a:r>
          </a:p>
        </p:txBody>
      </p:sp>
      <p:sp>
        <p:nvSpPr>
          <p:cNvPr id="86" name="Rectangle 85">
            <a:extLst>
              <a:ext uri="{FF2B5EF4-FFF2-40B4-BE49-F238E27FC236}">
                <a16:creationId xmlns:a16="http://schemas.microsoft.com/office/drawing/2014/main" id="{8E18262F-0CDC-422E-5053-41B04D3D239C}"/>
              </a:ext>
            </a:extLst>
          </p:cNvPr>
          <p:cNvSpPr/>
          <p:nvPr/>
        </p:nvSpPr>
        <p:spPr>
          <a:xfrm>
            <a:off x="4947207" y="3293447"/>
            <a:ext cx="1157209" cy="2926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PFN</a:t>
            </a:r>
          </a:p>
        </p:txBody>
      </p:sp>
      <p:cxnSp>
        <p:nvCxnSpPr>
          <p:cNvPr id="88" name="Curved Connector 87">
            <a:extLst>
              <a:ext uri="{FF2B5EF4-FFF2-40B4-BE49-F238E27FC236}">
                <a16:creationId xmlns:a16="http://schemas.microsoft.com/office/drawing/2014/main" id="{67860F7A-273A-8CDC-0E64-9C59258A8E9D}"/>
              </a:ext>
            </a:extLst>
          </p:cNvPr>
          <p:cNvCxnSpPr>
            <a:stCxn id="86" idx="1"/>
            <a:endCxn id="21" idx="1"/>
          </p:cNvCxnSpPr>
          <p:nvPr/>
        </p:nvCxnSpPr>
        <p:spPr>
          <a:xfrm rot="10800000" flipH="1" flipV="1">
            <a:off x="4947206" y="3439750"/>
            <a:ext cx="15497" cy="688029"/>
          </a:xfrm>
          <a:prstGeom prst="curvedConnector3">
            <a:avLst>
              <a:gd name="adj1" fmla="val -147512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Title 1">
            <a:extLst>
              <a:ext uri="{FF2B5EF4-FFF2-40B4-BE49-F238E27FC236}">
                <a16:creationId xmlns:a16="http://schemas.microsoft.com/office/drawing/2014/main" id="{E9753524-16EE-D055-9D0F-0DCADB76284F}"/>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t>Privilege escalation with </a:t>
            </a:r>
            <a:r>
              <a:rPr lang="en-US" b="1" dirty="0" err="1"/>
              <a:t>rowhammer</a:t>
            </a:r>
            <a:endParaRPr lang="en-US" b="1" dirty="0"/>
          </a:p>
        </p:txBody>
      </p:sp>
      <p:sp>
        <p:nvSpPr>
          <p:cNvPr id="99" name="TextBox 98">
            <a:extLst>
              <a:ext uri="{FF2B5EF4-FFF2-40B4-BE49-F238E27FC236}">
                <a16:creationId xmlns:a16="http://schemas.microsoft.com/office/drawing/2014/main" id="{FCBF8060-8398-B1CA-8D33-08A87C6F99AA}"/>
              </a:ext>
            </a:extLst>
          </p:cNvPr>
          <p:cNvSpPr txBox="1"/>
          <p:nvPr/>
        </p:nvSpPr>
        <p:spPr>
          <a:xfrm>
            <a:off x="-1" y="6213247"/>
            <a:ext cx="12192001" cy="461665"/>
          </a:xfrm>
          <a:prstGeom prst="rect">
            <a:avLst/>
          </a:prstGeom>
          <a:solidFill>
            <a:srgbClr val="002060"/>
          </a:solidFill>
          <a:ln w="28575">
            <a:noFill/>
          </a:ln>
        </p:spPr>
        <p:txBody>
          <a:bodyPr wrap="square">
            <a:spAutoFit/>
          </a:bodyPr>
          <a:lstStyle/>
          <a:p>
            <a:pPr algn="ctr"/>
            <a:r>
              <a:rPr lang="en-US" sz="2400" b="1" dirty="0">
                <a:solidFill>
                  <a:schemeClr val="bg1"/>
                </a:solidFill>
              </a:rPr>
              <a:t>Tampering with page tables enables privilege escalation attacks, breaking system security</a:t>
            </a:r>
            <a:endParaRPr lang="en-US" sz="2400" b="1" baseline="-25000" dirty="0">
              <a:solidFill>
                <a:schemeClr val="bg1"/>
              </a:solidFill>
            </a:endParaRPr>
          </a:p>
        </p:txBody>
      </p:sp>
    </p:spTree>
    <p:extLst>
      <p:ext uri="{BB962C8B-B14F-4D97-AF65-F5344CB8AC3E}">
        <p14:creationId xmlns:p14="http://schemas.microsoft.com/office/powerpoint/2010/main" val="154255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dissolve">
                                      <p:cBhvr>
                                        <p:cTn id="13" dur="500"/>
                                        <p:tgtEl>
                                          <p:spTgt spid="8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dissolve">
                                      <p:cBhvr>
                                        <p:cTn id="16" dur="500"/>
                                        <p:tgtEl>
                                          <p:spTgt spid="8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dissolve">
                                      <p:cBhvr>
                                        <p:cTn id="19" dur="500"/>
                                        <p:tgtEl>
                                          <p:spTgt spid="33"/>
                                        </p:tgtEl>
                                      </p:cBhvr>
                                    </p:animEffect>
                                  </p:childTnLst>
                                </p:cTn>
                              </p:par>
                              <p:par>
                                <p:cTn id="20" presetID="9"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dissolve">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repeatCount="10000" autoRev="1" fill="hold" nodeType="clickEffect">
                                  <p:stCondLst>
                                    <p:cond delay="0"/>
                                  </p:stCondLst>
                                  <p:childTnLst>
                                    <p:animRot by="2700000">
                                      <p:cBhvr>
                                        <p:cTn id="26" dur="250" fill="hold"/>
                                        <p:tgtEl>
                                          <p:spTgt spid="84"/>
                                        </p:tgtEl>
                                        <p:attrNameLst>
                                          <p:attrName>r</p:attrName>
                                        </p:attrNameLst>
                                      </p:cBhvr>
                                    </p:animRot>
                                  </p:childTnLst>
                                </p:cTn>
                              </p:par>
                              <p:par>
                                <p:cTn id="27" presetID="1" presetClass="entr" presetSubtype="0" fill="hold" nodeType="withEffect">
                                  <p:stCondLst>
                                    <p:cond delay="300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9" presetClass="exit" presetSubtype="0" fill="hold" nodeType="withEffect">
                                  <p:stCondLst>
                                    <p:cond delay="0"/>
                                  </p:stCondLst>
                                  <p:childTnLst>
                                    <p:animEffect transition="out" filter="dissolve">
                                      <p:cBhvr>
                                        <p:cTn id="40" dur="500"/>
                                        <p:tgtEl>
                                          <p:spTgt spid="62"/>
                                        </p:tgtEl>
                                      </p:cBhvr>
                                    </p:animEffect>
                                    <p:set>
                                      <p:cBhvr>
                                        <p:cTn id="41" dur="1" fill="hold">
                                          <p:stCondLst>
                                            <p:cond delay="499"/>
                                          </p:stCondLst>
                                        </p:cTn>
                                        <p:tgtEl>
                                          <p:spTgt spid="6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dissolve">
                                      <p:cBhvr>
                                        <p:cTn id="46" dur="500"/>
                                        <p:tgtEl>
                                          <p:spTgt spid="64"/>
                                        </p:tgtEl>
                                      </p:cBhvr>
                                    </p:animEffect>
                                  </p:childTnLst>
                                </p:cTn>
                              </p:par>
                              <p:par>
                                <p:cTn id="47" presetID="3" presetClass="exit" presetSubtype="10" fill="hold" nodeType="withEffect">
                                  <p:stCondLst>
                                    <p:cond delay="0"/>
                                  </p:stCondLst>
                                  <p:childTnLst>
                                    <p:animEffect transition="out" filter="blinds(horizontal)">
                                      <p:cBhvr>
                                        <p:cTn id="48" dur="500"/>
                                        <p:tgtEl>
                                          <p:spTgt spid="80"/>
                                        </p:tgtEl>
                                      </p:cBhvr>
                                    </p:animEffect>
                                    <p:set>
                                      <p:cBhvr>
                                        <p:cTn id="49" dur="1" fill="hold">
                                          <p:stCondLst>
                                            <p:cond delay="499"/>
                                          </p:stCondLst>
                                        </p:cTn>
                                        <p:tgtEl>
                                          <p:spTgt spid="80"/>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67"/>
                                        </p:tgtEl>
                                      </p:cBhvr>
                                    </p:animEffect>
                                    <p:set>
                                      <p:cBhvr>
                                        <p:cTn id="52" dur="1" fill="hold">
                                          <p:stCondLst>
                                            <p:cond delay="499"/>
                                          </p:stCondLst>
                                        </p:cTn>
                                        <p:tgtEl>
                                          <p:spTgt spid="67"/>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70"/>
                                        </p:tgtEl>
                                      </p:cBhvr>
                                    </p:animEffect>
                                    <p:set>
                                      <p:cBhvr>
                                        <p:cTn id="55" dur="1" fill="hold">
                                          <p:stCondLst>
                                            <p:cond delay="499"/>
                                          </p:stCondLst>
                                        </p:cTn>
                                        <p:tgtEl>
                                          <p:spTgt spid="70"/>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76"/>
                                        </p:tgtEl>
                                      </p:cBhvr>
                                    </p:animEffect>
                                    <p:set>
                                      <p:cBhvr>
                                        <p:cTn id="58" dur="1" fill="hold">
                                          <p:stCondLst>
                                            <p:cond delay="499"/>
                                          </p:stCondLst>
                                        </p:cTn>
                                        <p:tgtEl>
                                          <p:spTgt spid="7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dissolve">
                                      <p:cBhvr>
                                        <p:cTn id="63" dur="500"/>
                                        <p:tgtEl>
                                          <p:spTgt spid="88"/>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6" grpId="0" animBg="1"/>
      <p:bldP spid="50" grpId="0" animBg="1"/>
      <p:bldP spid="85" grpId="0" animBg="1"/>
      <p:bldP spid="86" grpId="0" animBg="1"/>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8AAAC6-DFE0-6868-5EE1-D73EA8698AFC}"/>
              </a:ext>
            </a:extLst>
          </p:cNvPr>
          <p:cNvSpPr/>
          <p:nvPr/>
        </p:nvSpPr>
        <p:spPr>
          <a:xfrm>
            <a:off x="2761492" y="2098121"/>
            <a:ext cx="1896681" cy="31461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A68D3D-D5E8-F27B-F1E9-D65125B53DD9}"/>
              </a:ext>
            </a:extLst>
          </p:cNvPr>
          <p:cNvSpPr txBox="1"/>
          <p:nvPr/>
        </p:nvSpPr>
        <p:spPr>
          <a:xfrm>
            <a:off x="3322470" y="5274195"/>
            <a:ext cx="756938" cy="369332"/>
          </a:xfrm>
          <a:prstGeom prst="rect">
            <a:avLst/>
          </a:prstGeom>
          <a:noFill/>
        </p:spPr>
        <p:txBody>
          <a:bodyPr wrap="none" rtlCol="0">
            <a:spAutoFit/>
          </a:bodyPr>
          <a:lstStyle/>
          <a:p>
            <a:r>
              <a:rPr lang="en-US" dirty="0"/>
              <a:t>DRAM</a:t>
            </a:r>
          </a:p>
        </p:txBody>
      </p:sp>
      <p:sp>
        <p:nvSpPr>
          <p:cNvPr id="9" name="Rectangle 8">
            <a:extLst>
              <a:ext uri="{FF2B5EF4-FFF2-40B4-BE49-F238E27FC236}">
                <a16:creationId xmlns:a16="http://schemas.microsoft.com/office/drawing/2014/main" id="{7BDEE3EE-67A5-C6AD-9222-35830FE692BA}"/>
              </a:ext>
            </a:extLst>
          </p:cNvPr>
          <p:cNvSpPr/>
          <p:nvPr/>
        </p:nvSpPr>
        <p:spPr>
          <a:xfrm>
            <a:off x="2761492" y="2098121"/>
            <a:ext cx="1896679" cy="487865"/>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2D13A0-22B5-C2B9-D751-9E36C5F73EAA}"/>
              </a:ext>
            </a:extLst>
          </p:cNvPr>
          <p:cNvSpPr/>
          <p:nvPr/>
        </p:nvSpPr>
        <p:spPr>
          <a:xfrm>
            <a:off x="2752600" y="2752770"/>
            <a:ext cx="1896679" cy="487865"/>
          </a:xfrm>
          <a:prstGeom prst="rect">
            <a:avLst/>
          </a:prstGeom>
          <a:solidFill>
            <a:srgbClr val="F5E1D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50CC824-C10B-24EC-6B08-AECB00E1DF14}"/>
              </a:ext>
            </a:extLst>
          </p:cNvPr>
          <p:cNvSpPr/>
          <p:nvPr/>
        </p:nvSpPr>
        <p:spPr>
          <a:xfrm>
            <a:off x="2763884" y="4114041"/>
            <a:ext cx="1896679" cy="48547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E7F4532-8067-8797-2468-7F566B60DAC4}"/>
              </a:ext>
            </a:extLst>
          </p:cNvPr>
          <p:cNvSpPr/>
          <p:nvPr/>
        </p:nvSpPr>
        <p:spPr>
          <a:xfrm>
            <a:off x="2752600" y="4756434"/>
            <a:ext cx="1896679" cy="487865"/>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8336A74-2722-320A-8179-6336C19B2072}"/>
              </a:ext>
            </a:extLst>
          </p:cNvPr>
          <p:cNvSpPr/>
          <p:nvPr/>
        </p:nvSpPr>
        <p:spPr>
          <a:xfrm>
            <a:off x="340841" y="3305632"/>
            <a:ext cx="308947" cy="32585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CA9CD23-DF33-0F76-E002-DDD72C019AA8}"/>
              </a:ext>
            </a:extLst>
          </p:cNvPr>
          <p:cNvSpPr txBox="1"/>
          <p:nvPr/>
        </p:nvSpPr>
        <p:spPr>
          <a:xfrm>
            <a:off x="656392" y="3280174"/>
            <a:ext cx="1292341" cy="369332"/>
          </a:xfrm>
          <a:prstGeom prst="rect">
            <a:avLst/>
          </a:prstGeom>
          <a:noFill/>
        </p:spPr>
        <p:txBody>
          <a:bodyPr wrap="none" rtlCol="0">
            <a:spAutoFit/>
          </a:bodyPr>
          <a:lstStyle/>
          <a:p>
            <a:r>
              <a:rPr lang="en-US" dirty="0"/>
              <a:t>Page tables</a:t>
            </a:r>
          </a:p>
        </p:txBody>
      </p:sp>
      <p:sp>
        <p:nvSpPr>
          <p:cNvPr id="31" name="Rectangle 30">
            <a:extLst>
              <a:ext uri="{FF2B5EF4-FFF2-40B4-BE49-F238E27FC236}">
                <a16:creationId xmlns:a16="http://schemas.microsoft.com/office/drawing/2014/main" id="{025E12C4-2798-ACD0-5B1D-69E480F629BE}"/>
              </a:ext>
            </a:extLst>
          </p:cNvPr>
          <p:cNvSpPr/>
          <p:nvPr/>
        </p:nvSpPr>
        <p:spPr>
          <a:xfrm>
            <a:off x="340841" y="3766960"/>
            <a:ext cx="308947" cy="32585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67720F2-040C-9530-817E-1E3C9C466CF0}"/>
              </a:ext>
            </a:extLst>
          </p:cNvPr>
          <p:cNvSpPr txBox="1"/>
          <p:nvPr/>
        </p:nvSpPr>
        <p:spPr>
          <a:xfrm>
            <a:off x="649788" y="4154681"/>
            <a:ext cx="1229824" cy="369332"/>
          </a:xfrm>
          <a:prstGeom prst="rect">
            <a:avLst/>
          </a:prstGeom>
          <a:noFill/>
        </p:spPr>
        <p:txBody>
          <a:bodyPr wrap="none" rtlCol="0">
            <a:spAutoFit/>
          </a:bodyPr>
          <a:lstStyle/>
          <a:p>
            <a:r>
              <a:rPr lang="en-US" dirty="0"/>
              <a:t>User pages</a:t>
            </a:r>
          </a:p>
        </p:txBody>
      </p:sp>
      <p:sp>
        <p:nvSpPr>
          <p:cNvPr id="36" name="Rectangle 35">
            <a:extLst>
              <a:ext uri="{FF2B5EF4-FFF2-40B4-BE49-F238E27FC236}">
                <a16:creationId xmlns:a16="http://schemas.microsoft.com/office/drawing/2014/main" id="{5961CDAF-600C-C817-B894-F6E4A3464BF0}"/>
              </a:ext>
            </a:extLst>
          </p:cNvPr>
          <p:cNvSpPr/>
          <p:nvPr/>
        </p:nvSpPr>
        <p:spPr>
          <a:xfrm>
            <a:off x="3901073" y="2234471"/>
            <a:ext cx="743919" cy="2944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Flags</a:t>
            </a:r>
          </a:p>
        </p:txBody>
      </p:sp>
      <p:sp>
        <p:nvSpPr>
          <p:cNvPr id="37" name="Rectangle 36">
            <a:extLst>
              <a:ext uri="{FF2B5EF4-FFF2-40B4-BE49-F238E27FC236}">
                <a16:creationId xmlns:a16="http://schemas.microsoft.com/office/drawing/2014/main" id="{639E8556-63B0-AF17-BE91-45BEFFEBFC4E}"/>
              </a:ext>
            </a:extLst>
          </p:cNvPr>
          <p:cNvSpPr/>
          <p:nvPr/>
        </p:nvSpPr>
        <p:spPr>
          <a:xfrm>
            <a:off x="2743865" y="2234471"/>
            <a:ext cx="1157209" cy="2926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ndale Mono" panose="020B0509000000000004" pitchFamily="49" charset="0"/>
                <a:cs typeface="Courier New" panose="02070309020205020404" pitchFamily="49" charset="0"/>
              </a:rPr>
              <a:t>10</a:t>
            </a:r>
          </a:p>
        </p:txBody>
      </p:sp>
      <p:cxnSp>
        <p:nvCxnSpPr>
          <p:cNvPr id="39" name="Curved Connector 38">
            <a:extLst>
              <a:ext uri="{FF2B5EF4-FFF2-40B4-BE49-F238E27FC236}">
                <a16:creationId xmlns:a16="http://schemas.microsoft.com/office/drawing/2014/main" id="{B28C16E5-B675-1BEE-BEA6-98BA944B5F9A}"/>
              </a:ext>
            </a:extLst>
          </p:cNvPr>
          <p:cNvCxnSpPr>
            <a:cxnSpLocks/>
            <a:stCxn id="37" idx="1"/>
          </p:cNvCxnSpPr>
          <p:nvPr/>
        </p:nvCxnSpPr>
        <p:spPr>
          <a:xfrm rot="10800000" flipH="1" flipV="1">
            <a:off x="2743864" y="2380774"/>
            <a:ext cx="8735" cy="1292647"/>
          </a:xfrm>
          <a:prstGeom prst="curvedConnector3">
            <a:avLst>
              <a:gd name="adj1" fmla="val -2617058"/>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a:extLst>
              <a:ext uri="{FF2B5EF4-FFF2-40B4-BE49-F238E27FC236}">
                <a16:creationId xmlns:a16="http://schemas.microsoft.com/office/drawing/2014/main" id="{54616476-D95F-536E-FF07-69A3EA31BE88}"/>
              </a:ext>
            </a:extLst>
          </p:cNvPr>
          <p:cNvCxnSpPr>
            <a:cxnSpLocks/>
            <a:stCxn id="40" idx="1"/>
            <a:endCxn id="17" idx="1"/>
          </p:cNvCxnSpPr>
          <p:nvPr/>
        </p:nvCxnSpPr>
        <p:spPr>
          <a:xfrm rot="10800000" flipV="1">
            <a:off x="2752600" y="2361439"/>
            <a:ext cx="17626" cy="2638927"/>
          </a:xfrm>
          <a:prstGeom prst="curvedConnector3">
            <a:avLst>
              <a:gd name="adj1" fmla="val 341012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3C3A5F39-137F-7364-E812-EAAAB55112C6}"/>
              </a:ext>
            </a:extLst>
          </p:cNvPr>
          <p:cNvSpPr/>
          <p:nvPr/>
        </p:nvSpPr>
        <p:spPr>
          <a:xfrm>
            <a:off x="2761492" y="2236650"/>
            <a:ext cx="1157209" cy="2926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ndale Mono" panose="020B0509000000000004" pitchFamily="49" charset="0"/>
                <a:cs typeface="Courier New" panose="02070309020205020404" pitchFamily="49" charset="0"/>
              </a:rPr>
              <a:t>00</a:t>
            </a:r>
          </a:p>
        </p:txBody>
      </p:sp>
      <p:pic>
        <p:nvPicPr>
          <p:cNvPr id="40" name="Picture 39">
            <a:extLst>
              <a:ext uri="{FF2B5EF4-FFF2-40B4-BE49-F238E27FC236}">
                <a16:creationId xmlns:a16="http://schemas.microsoft.com/office/drawing/2014/main" id="{0C040684-AB6A-4850-04C7-8585AA374A3C}"/>
              </a:ext>
            </a:extLst>
          </p:cNvPr>
          <p:cNvPicPr>
            <a:picLocks noChangeAspect="1"/>
          </p:cNvPicPr>
          <p:nvPr/>
        </p:nvPicPr>
        <p:blipFill>
          <a:blip r:embed="rId3"/>
          <a:stretch>
            <a:fillRect/>
          </a:stretch>
        </p:blipFill>
        <p:spPr>
          <a:xfrm>
            <a:off x="2770226" y="2234440"/>
            <a:ext cx="254000" cy="254000"/>
          </a:xfrm>
          <a:prstGeom prst="rect">
            <a:avLst/>
          </a:prstGeom>
        </p:spPr>
      </p:pic>
      <p:sp>
        <p:nvSpPr>
          <p:cNvPr id="48" name="TextBox 47">
            <a:extLst>
              <a:ext uri="{FF2B5EF4-FFF2-40B4-BE49-F238E27FC236}">
                <a16:creationId xmlns:a16="http://schemas.microsoft.com/office/drawing/2014/main" id="{8696207F-27A1-67C7-68E2-4EE5578FC269}"/>
              </a:ext>
            </a:extLst>
          </p:cNvPr>
          <p:cNvSpPr txBox="1"/>
          <p:nvPr/>
        </p:nvSpPr>
        <p:spPr>
          <a:xfrm>
            <a:off x="910407" y="5579585"/>
            <a:ext cx="3123676" cy="369332"/>
          </a:xfrm>
          <a:prstGeom prst="rect">
            <a:avLst/>
          </a:prstGeom>
          <a:noFill/>
        </p:spPr>
        <p:txBody>
          <a:bodyPr wrap="none" rtlCol="0">
            <a:spAutoFit/>
          </a:bodyPr>
          <a:lstStyle/>
          <a:p>
            <a:r>
              <a:rPr lang="en-US" dirty="0"/>
              <a:t>Monotonic Pointers [ASPLOS’19]</a:t>
            </a:r>
          </a:p>
        </p:txBody>
      </p:sp>
      <p:sp>
        <p:nvSpPr>
          <p:cNvPr id="49" name="Rounded Rectangle 48">
            <a:extLst>
              <a:ext uri="{FF2B5EF4-FFF2-40B4-BE49-F238E27FC236}">
                <a16:creationId xmlns:a16="http://schemas.microsoft.com/office/drawing/2014/main" id="{59DCCC89-4148-D393-11BB-ED61241A7482}"/>
              </a:ext>
            </a:extLst>
          </p:cNvPr>
          <p:cNvSpPr/>
          <p:nvPr/>
        </p:nvSpPr>
        <p:spPr>
          <a:xfrm>
            <a:off x="178129" y="1630925"/>
            <a:ext cx="4666826" cy="440138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itle 1">
            <a:extLst>
              <a:ext uri="{FF2B5EF4-FFF2-40B4-BE49-F238E27FC236}">
                <a16:creationId xmlns:a16="http://schemas.microsoft.com/office/drawing/2014/main" id="{A7F10937-2CE1-9222-F06F-8DC43C1F2582}"/>
              </a:ext>
            </a:extLst>
          </p:cNvPr>
          <p:cNvSpPr txBox="1">
            <a:spLocks/>
          </p:cNvSpPr>
          <p:nvPr/>
        </p:nvSpPr>
        <p:spPr>
          <a:xfrm>
            <a:off x="913774" y="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t>Limitations of page table defenses</a:t>
            </a:r>
          </a:p>
        </p:txBody>
      </p:sp>
      <p:graphicFrame>
        <p:nvGraphicFramePr>
          <p:cNvPr id="53" name="Table 53">
            <a:extLst>
              <a:ext uri="{FF2B5EF4-FFF2-40B4-BE49-F238E27FC236}">
                <a16:creationId xmlns:a16="http://schemas.microsoft.com/office/drawing/2014/main" id="{620EB779-8F46-D1FC-A3FD-4C3465F35270}"/>
              </a:ext>
            </a:extLst>
          </p:cNvPr>
          <p:cNvGraphicFramePr>
            <a:graphicFrameLocks noGrp="1"/>
          </p:cNvGraphicFramePr>
          <p:nvPr>
            <p:extLst>
              <p:ext uri="{D42A27DB-BD31-4B8C-83A1-F6EECF244321}">
                <p14:modId xmlns:p14="http://schemas.microsoft.com/office/powerpoint/2010/main" val="3428478782"/>
              </p:ext>
            </p:extLst>
          </p:nvPr>
        </p:nvGraphicFramePr>
        <p:xfrm>
          <a:off x="5371283" y="2104466"/>
          <a:ext cx="5906943" cy="475433"/>
        </p:xfrm>
        <a:graphic>
          <a:graphicData uri="http://schemas.openxmlformats.org/drawingml/2006/table">
            <a:tbl>
              <a:tblPr firstRow="1" bandRow="1">
                <a:tableStyleId>{073A0DAA-6AF3-43AB-8588-CEC1D06C72B9}</a:tableStyleId>
              </a:tblPr>
              <a:tblGrid>
                <a:gridCol w="2634030">
                  <a:extLst>
                    <a:ext uri="{9D8B030D-6E8A-4147-A177-3AD203B41FA5}">
                      <a16:colId xmlns:a16="http://schemas.microsoft.com/office/drawing/2014/main" val="3899178493"/>
                    </a:ext>
                  </a:extLst>
                </a:gridCol>
                <a:gridCol w="1104181">
                  <a:extLst>
                    <a:ext uri="{9D8B030D-6E8A-4147-A177-3AD203B41FA5}">
                      <a16:colId xmlns:a16="http://schemas.microsoft.com/office/drawing/2014/main" val="2659915583"/>
                    </a:ext>
                  </a:extLst>
                </a:gridCol>
                <a:gridCol w="560717">
                  <a:extLst>
                    <a:ext uri="{9D8B030D-6E8A-4147-A177-3AD203B41FA5}">
                      <a16:colId xmlns:a16="http://schemas.microsoft.com/office/drawing/2014/main" val="3613290493"/>
                    </a:ext>
                  </a:extLst>
                </a:gridCol>
                <a:gridCol w="512880">
                  <a:extLst>
                    <a:ext uri="{9D8B030D-6E8A-4147-A177-3AD203B41FA5}">
                      <a16:colId xmlns:a16="http://schemas.microsoft.com/office/drawing/2014/main" val="1009849858"/>
                    </a:ext>
                  </a:extLst>
                </a:gridCol>
                <a:gridCol w="609600">
                  <a:extLst>
                    <a:ext uri="{9D8B030D-6E8A-4147-A177-3AD203B41FA5}">
                      <a16:colId xmlns:a16="http://schemas.microsoft.com/office/drawing/2014/main" val="54180463"/>
                    </a:ext>
                  </a:extLst>
                </a:gridCol>
                <a:gridCol w="485535">
                  <a:extLst>
                    <a:ext uri="{9D8B030D-6E8A-4147-A177-3AD203B41FA5}">
                      <a16:colId xmlns:a16="http://schemas.microsoft.com/office/drawing/2014/main" val="671162987"/>
                    </a:ext>
                  </a:extLst>
                </a:gridCol>
              </a:tblGrid>
              <a:tr h="475433">
                <a:tc>
                  <a:txBody>
                    <a:bodyPr/>
                    <a:lstStyle/>
                    <a:p>
                      <a:pPr algn="r"/>
                      <a:r>
                        <a:rPr lang="en-US" dirty="0">
                          <a:solidFill>
                            <a:schemeClr val="tx1"/>
                          </a:solidFill>
                        </a:rPr>
                        <a:t>PFN</a:t>
                      </a:r>
                    </a:p>
                  </a:txBody>
                  <a:tcPr anchor="ctr">
                    <a:solidFill>
                      <a:srgbClr val="E98275"/>
                    </a:solidFill>
                  </a:tcPr>
                </a:tc>
                <a:tc>
                  <a:txBody>
                    <a:bodyPr/>
                    <a:lstStyle/>
                    <a:p>
                      <a:pPr algn="ctr"/>
                      <a:r>
                        <a:rPr lang="en-US" dirty="0"/>
                        <a:t>Prot. Key</a:t>
                      </a:r>
                    </a:p>
                  </a:txBody>
                  <a:tcPr anchor="ctr">
                    <a:solidFill>
                      <a:schemeClr val="accent3">
                        <a:lumMod val="50000"/>
                      </a:schemeClr>
                    </a:solidFill>
                  </a:tcPr>
                </a:tc>
                <a:tc>
                  <a:txBody>
                    <a:bodyPr/>
                    <a:lstStyle/>
                    <a:p>
                      <a:pPr algn="ctr"/>
                      <a:r>
                        <a:rPr lang="en-US" dirty="0"/>
                        <a:t>U/S</a:t>
                      </a:r>
                    </a:p>
                  </a:txBody>
                  <a:tcPr anchor="ctr">
                    <a:solidFill>
                      <a:schemeClr val="accent3">
                        <a:lumMod val="50000"/>
                      </a:schemeClr>
                    </a:solidFill>
                  </a:tcPr>
                </a:tc>
                <a:tc>
                  <a:txBody>
                    <a:bodyPr/>
                    <a:lstStyle/>
                    <a:p>
                      <a:pPr algn="ctr"/>
                      <a:r>
                        <a:rPr lang="en-US" dirty="0"/>
                        <a:t>WR</a:t>
                      </a:r>
                    </a:p>
                  </a:txBody>
                  <a:tcPr anchor="ctr">
                    <a:solidFill>
                      <a:schemeClr val="accent3">
                        <a:lumMod val="50000"/>
                      </a:schemeClr>
                    </a:solidFill>
                  </a:tcPr>
                </a:tc>
                <a:tc>
                  <a:txBody>
                    <a:bodyPr/>
                    <a:lstStyle/>
                    <a:p>
                      <a:pPr algn="ctr"/>
                      <a:r>
                        <a:rPr lang="en-US" dirty="0"/>
                        <a:t>NX</a:t>
                      </a:r>
                    </a:p>
                  </a:txBody>
                  <a:tcPr anchor="ctr">
                    <a:solidFill>
                      <a:schemeClr val="accent3">
                        <a:lumMod val="50000"/>
                      </a:schemeClr>
                    </a:solidFill>
                  </a:tcPr>
                </a:tc>
                <a:tc>
                  <a:txBody>
                    <a:bodyPr/>
                    <a:lstStyle/>
                    <a:p>
                      <a:pPr algn="ctr"/>
                      <a:r>
                        <a:rPr lang="en-US" dirty="0"/>
                        <a:t>P</a:t>
                      </a:r>
                    </a:p>
                  </a:txBody>
                  <a:tcPr anchor="ctr">
                    <a:solidFill>
                      <a:schemeClr val="accent3">
                        <a:lumMod val="50000"/>
                      </a:schemeClr>
                    </a:solidFill>
                  </a:tcPr>
                </a:tc>
                <a:extLst>
                  <a:ext uri="{0D108BD9-81ED-4DB2-BD59-A6C34878D82A}">
                    <a16:rowId xmlns:a16="http://schemas.microsoft.com/office/drawing/2014/main" val="2567772908"/>
                  </a:ext>
                </a:extLst>
              </a:tr>
            </a:tbl>
          </a:graphicData>
        </a:graphic>
      </p:graphicFrame>
      <p:cxnSp>
        <p:nvCxnSpPr>
          <p:cNvPr id="55" name="Straight Connector 54">
            <a:extLst>
              <a:ext uri="{FF2B5EF4-FFF2-40B4-BE49-F238E27FC236}">
                <a16:creationId xmlns:a16="http://schemas.microsoft.com/office/drawing/2014/main" id="{6A7BC217-8829-FA84-110B-6E944C671E5D}"/>
              </a:ext>
            </a:extLst>
          </p:cNvPr>
          <p:cNvCxnSpPr>
            <a:cxnSpLocks/>
          </p:cNvCxnSpPr>
          <p:nvPr/>
        </p:nvCxnSpPr>
        <p:spPr>
          <a:xfrm flipV="1">
            <a:off x="4644992" y="2098121"/>
            <a:ext cx="708596" cy="136319"/>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C35BF98-58C7-F42A-A119-19174849EFC5}"/>
              </a:ext>
            </a:extLst>
          </p:cNvPr>
          <p:cNvCxnSpPr>
            <a:cxnSpLocks/>
          </p:cNvCxnSpPr>
          <p:nvPr/>
        </p:nvCxnSpPr>
        <p:spPr>
          <a:xfrm>
            <a:off x="4667064" y="2579901"/>
            <a:ext cx="651269" cy="6085"/>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9545424-D515-9850-783B-ED9080848709}"/>
              </a:ext>
            </a:extLst>
          </p:cNvPr>
          <p:cNvSpPr txBox="1"/>
          <p:nvPr/>
        </p:nvSpPr>
        <p:spPr>
          <a:xfrm>
            <a:off x="7203676" y="2568104"/>
            <a:ext cx="2244461" cy="369332"/>
          </a:xfrm>
          <a:prstGeom prst="rect">
            <a:avLst/>
          </a:prstGeom>
          <a:noFill/>
        </p:spPr>
        <p:txBody>
          <a:bodyPr wrap="none" rtlCol="0">
            <a:spAutoFit/>
          </a:bodyPr>
          <a:lstStyle/>
          <a:p>
            <a:r>
              <a:rPr lang="en-US" dirty="0"/>
              <a:t>Page Table Entry (PTE)</a:t>
            </a:r>
          </a:p>
        </p:txBody>
      </p:sp>
      <p:pic>
        <p:nvPicPr>
          <p:cNvPr id="63" name="Picture 62">
            <a:extLst>
              <a:ext uri="{FF2B5EF4-FFF2-40B4-BE49-F238E27FC236}">
                <a16:creationId xmlns:a16="http://schemas.microsoft.com/office/drawing/2014/main" id="{7C270D6B-921D-B3C1-FBA7-6AAF0FBBAEFF}"/>
              </a:ext>
            </a:extLst>
          </p:cNvPr>
          <p:cNvPicPr>
            <a:picLocks noChangeAspect="1"/>
          </p:cNvPicPr>
          <p:nvPr/>
        </p:nvPicPr>
        <p:blipFill>
          <a:blip r:embed="rId3"/>
          <a:stretch>
            <a:fillRect/>
          </a:stretch>
        </p:blipFill>
        <p:spPr>
          <a:xfrm>
            <a:off x="9151871" y="2066973"/>
            <a:ext cx="254000" cy="254000"/>
          </a:xfrm>
          <a:prstGeom prst="rect">
            <a:avLst/>
          </a:prstGeom>
        </p:spPr>
      </p:pic>
      <p:sp>
        <p:nvSpPr>
          <p:cNvPr id="64" name="Rectangle 63">
            <a:extLst>
              <a:ext uri="{FF2B5EF4-FFF2-40B4-BE49-F238E27FC236}">
                <a16:creationId xmlns:a16="http://schemas.microsoft.com/office/drawing/2014/main" id="{FC409A09-3411-EB07-85F8-1F967AAFA1D5}"/>
              </a:ext>
            </a:extLst>
          </p:cNvPr>
          <p:cNvSpPr/>
          <p:nvPr/>
        </p:nvSpPr>
        <p:spPr>
          <a:xfrm>
            <a:off x="340841" y="4198163"/>
            <a:ext cx="308947" cy="325850"/>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7709D32-3637-B452-112A-B188F37A1B9C}"/>
              </a:ext>
            </a:extLst>
          </p:cNvPr>
          <p:cNvSpPr txBox="1"/>
          <p:nvPr/>
        </p:nvSpPr>
        <p:spPr>
          <a:xfrm>
            <a:off x="649788" y="3754100"/>
            <a:ext cx="1405513" cy="369332"/>
          </a:xfrm>
          <a:prstGeom prst="rect">
            <a:avLst/>
          </a:prstGeom>
          <a:noFill/>
        </p:spPr>
        <p:txBody>
          <a:bodyPr wrap="none" rtlCol="0">
            <a:spAutoFit/>
          </a:bodyPr>
          <a:lstStyle/>
          <a:p>
            <a:r>
              <a:rPr lang="en-US" dirty="0"/>
              <a:t>Kernel pages</a:t>
            </a:r>
          </a:p>
        </p:txBody>
      </p:sp>
      <p:sp>
        <p:nvSpPr>
          <p:cNvPr id="66" name="Rectangle 65">
            <a:extLst>
              <a:ext uri="{FF2B5EF4-FFF2-40B4-BE49-F238E27FC236}">
                <a16:creationId xmlns:a16="http://schemas.microsoft.com/office/drawing/2014/main" id="{C7DA8F66-85B6-7886-BC04-B442F45E822E}"/>
              </a:ext>
            </a:extLst>
          </p:cNvPr>
          <p:cNvSpPr/>
          <p:nvPr/>
        </p:nvSpPr>
        <p:spPr>
          <a:xfrm>
            <a:off x="2756210" y="3438162"/>
            <a:ext cx="1896679" cy="48547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276257EF-C77C-FBCD-EED1-1FD4A9C7F8B7}"/>
              </a:ext>
            </a:extLst>
          </p:cNvPr>
          <p:cNvSpPr txBox="1"/>
          <p:nvPr/>
        </p:nvSpPr>
        <p:spPr>
          <a:xfrm>
            <a:off x="-1" y="6213247"/>
            <a:ext cx="12192001" cy="461665"/>
          </a:xfrm>
          <a:prstGeom prst="rect">
            <a:avLst/>
          </a:prstGeom>
          <a:solidFill>
            <a:srgbClr val="002060"/>
          </a:solidFill>
          <a:ln w="28575">
            <a:noFill/>
          </a:ln>
        </p:spPr>
        <p:txBody>
          <a:bodyPr wrap="square">
            <a:spAutoFit/>
          </a:bodyPr>
          <a:lstStyle/>
          <a:p>
            <a:pPr algn="ctr"/>
            <a:r>
              <a:rPr lang="en-US" sz="2400" b="1" dirty="0">
                <a:solidFill>
                  <a:schemeClr val="bg1"/>
                </a:solidFill>
              </a:rPr>
              <a:t>Page table defenses do not provide complete protection for all PTE fields</a:t>
            </a:r>
            <a:endParaRPr lang="en-US" sz="2400" b="1" baseline="-25000" dirty="0">
              <a:solidFill>
                <a:schemeClr val="bg1"/>
              </a:solidFill>
            </a:endParaRPr>
          </a:p>
        </p:txBody>
      </p:sp>
      <p:pic>
        <p:nvPicPr>
          <p:cNvPr id="70" name="Picture 69">
            <a:extLst>
              <a:ext uri="{FF2B5EF4-FFF2-40B4-BE49-F238E27FC236}">
                <a16:creationId xmlns:a16="http://schemas.microsoft.com/office/drawing/2014/main" id="{FF51364C-4E99-06D9-9096-EE0955C80A05}"/>
              </a:ext>
            </a:extLst>
          </p:cNvPr>
          <p:cNvPicPr>
            <a:picLocks noChangeAspect="1"/>
          </p:cNvPicPr>
          <p:nvPr/>
        </p:nvPicPr>
        <p:blipFill>
          <a:blip r:embed="rId3"/>
          <a:stretch>
            <a:fillRect/>
          </a:stretch>
        </p:blipFill>
        <p:spPr>
          <a:xfrm>
            <a:off x="8674812" y="2066973"/>
            <a:ext cx="254000" cy="254000"/>
          </a:xfrm>
          <a:prstGeom prst="rect">
            <a:avLst/>
          </a:prstGeom>
        </p:spPr>
      </p:pic>
      <p:pic>
        <p:nvPicPr>
          <p:cNvPr id="71" name="Picture 70">
            <a:extLst>
              <a:ext uri="{FF2B5EF4-FFF2-40B4-BE49-F238E27FC236}">
                <a16:creationId xmlns:a16="http://schemas.microsoft.com/office/drawing/2014/main" id="{66A0A76F-5F0E-E164-7A57-BDAF24437260}"/>
              </a:ext>
            </a:extLst>
          </p:cNvPr>
          <p:cNvPicPr>
            <a:picLocks noChangeAspect="1"/>
          </p:cNvPicPr>
          <p:nvPr/>
        </p:nvPicPr>
        <p:blipFill>
          <a:blip r:embed="rId3"/>
          <a:stretch>
            <a:fillRect/>
          </a:stretch>
        </p:blipFill>
        <p:spPr>
          <a:xfrm>
            <a:off x="8197754" y="2118030"/>
            <a:ext cx="254000" cy="254000"/>
          </a:xfrm>
          <a:prstGeom prst="rect">
            <a:avLst/>
          </a:prstGeom>
        </p:spPr>
      </p:pic>
      <p:pic>
        <p:nvPicPr>
          <p:cNvPr id="72" name="Picture 71">
            <a:extLst>
              <a:ext uri="{FF2B5EF4-FFF2-40B4-BE49-F238E27FC236}">
                <a16:creationId xmlns:a16="http://schemas.microsoft.com/office/drawing/2014/main" id="{83B1A983-279E-82AF-9B41-06E911EDB513}"/>
              </a:ext>
            </a:extLst>
          </p:cNvPr>
          <p:cNvPicPr>
            <a:picLocks noChangeAspect="1"/>
          </p:cNvPicPr>
          <p:nvPr/>
        </p:nvPicPr>
        <p:blipFill>
          <a:blip r:embed="rId3"/>
          <a:stretch>
            <a:fillRect/>
          </a:stretch>
        </p:blipFill>
        <p:spPr>
          <a:xfrm>
            <a:off x="10170883" y="2066973"/>
            <a:ext cx="254000" cy="254000"/>
          </a:xfrm>
          <a:prstGeom prst="rect">
            <a:avLst/>
          </a:prstGeom>
        </p:spPr>
      </p:pic>
      <p:pic>
        <p:nvPicPr>
          <p:cNvPr id="73" name="Picture 72">
            <a:extLst>
              <a:ext uri="{FF2B5EF4-FFF2-40B4-BE49-F238E27FC236}">
                <a16:creationId xmlns:a16="http://schemas.microsoft.com/office/drawing/2014/main" id="{0EDA3CBE-C0D7-EBC2-2765-BFF07B54A2B1}"/>
              </a:ext>
            </a:extLst>
          </p:cNvPr>
          <p:cNvPicPr>
            <a:picLocks noChangeAspect="1"/>
          </p:cNvPicPr>
          <p:nvPr/>
        </p:nvPicPr>
        <p:blipFill>
          <a:blip r:embed="rId3"/>
          <a:stretch>
            <a:fillRect/>
          </a:stretch>
        </p:blipFill>
        <p:spPr>
          <a:xfrm>
            <a:off x="6644510" y="2270355"/>
            <a:ext cx="254000" cy="254000"/>
          </a:xfrm>
          <a:prstGeom prst="rect">
            <a:avLst/>
          </a:prstGeom>
        </p:spPr>
      </p:pic>
      <p:pic>
        <p:nvPicPr>
          <p:cNvPr id="74" name="Picture 73">
            <a:extLst>
              <a:ext uri="{FF2B5EF4-FFF2-40B4-BE49-F238E27FC236}">
                <a16:creationId xmlns:a16="http://schemas.microsoft.com/office/drawing/2014/main" id="{EBD5CF7D-3BBA-6F1A-AFAE-0A9213F9D078}"/>
              </a:ext>
            </a:extLst>
          </p:cNvPr>
          <p:cNvPicPr>
            <a:picLocks noChangeAspect="1"/>
          </p:cNvPicPr>
          <p:nvPr/>
        </p:nvPicPr>
        <p:blipFill>
          <a:blip r:embed="rId3"/>
          <a:stretch>
            <a:fillRect/>
          </a:stretch>
        </p:blipFill>
        <p:spPr>
          <a:xfrm>
            <a:off x="7077142" y="2134695"/>
            <a:ext cx="254000" cy="254000"/>
          </a:xfrm>
          <a:prstGeom prst="rect">
            <a:avLst/>
          </a:prstGeom>
        </p:spPr>
      </p:pic>
      <p:pic>
        <p:nvPicPr>
          <p:cNvPr id="75" name="Picture 74">
            <a:extLst>
              <a:ext uri="{FF2B5EF4-FFF2-40B4-BE49-F238E27FC236}">
                <a16:creationId xmlns:a16="http://schemas.microsoft.com/office/drawing/2014/main" id="{6A774792-4474-04B1-BC10-5BC94901E5BF}"/>
              </a:ext>
            </a:extLst>
          </p:cNvPr>
          <p:cNvPicPr>
            <a:picLocks noChangeAspect="1"/>
          </p:cNvPicPr>
          <p:nvPr/>
        </p:nvPicPr>
        <p:blipFill>
          <a:blip r:embed="rId3"/>
          <a:stretch>
            <a:fillRect/>
          </a:stretch>
        </p:blipFill>
        <p:spPr>
          <a:xfrm>
            <a:off x="6028866" y="2116152"/>
            <a:ext cx="254000" cy="254000"/>
          </a:xfrm>
          <a:prstGeom prst="rect">
            <a:avLst/>
          </a:prstGeom>
        </p:spPr>
      </p:pic>
      <p:pic>
        <p:nvPicPr>
          <p:cNvPr id="78" name="Picture 77">
            <a:extLst>
              <a:ext uri="{FF2B5EF4-FFF2-40B4-BE49-F238E27FC236}">
                <a16:creationId xmlns:a16="http://schemas.microsoft.com/office/drawing/2014/main" id="{D4A95135-52F0-A55E-591B-CFD5C03D2291}"/>
              </a:ext>
            </a:extLst>
          </p:cNvPr>
          <p:cNvPicPr>
            <a:picLocks noChangeAspect="1"/>
          </p:cNvPicPr>
          <p:nvPr/>
        </p:nvPicPr>
        <p:blipFill>
          <a:blip r:embed="rId4">
            <a:duotone>
              <a:schemeClr val="accent5">
                <a:shade val="45000"/>
                <a:satMod val="135000"/>
              </a:schemeClr>
              <a:prstClr val="white"/>
            </a:duotone>
          </a:blip>
          <a:stretch>
            <a:fillRect/>
          </a:stretch>
        </p:blipFill>
        <p:spPr>
          <a:xfrm>
            <a:off x="7918354" y="1518433"/>
            <a:ext cx="558800" cy="495300"/>
          </a:xfrm>
          <a:prstGeom prst="rect">
            <a:avLst/>
          </a:prstGeom>
        </p:spPr>
      </p:pic>
    </p:spTree>
    <p:extLst>
      <p:ext uri="{BB962C8B-B14F-4D97-AF65-F5344CB8AC3E}">
        <p14:creationId xmlns:p14="http://schemas.microsoft.com/office/powerpoint/2010/main" val="52541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par>
                                <p:cTn id="8" presetID="9" presetClass="exit" presetSubtype="0" fill="hold" nodeType="withEffect">
                                  <p:stCondLst>
                                    <p:cond delay="500"/>
                                  </p:stCondLst>
                                  <p:childTnLst>
                                    <p:animEffect transition="out" filter="dissolve">
                                      <p:cBhvr>
                                        <p:cTn id="9" dur="500"/>
                                        <p:tgtEl>
                                          <p:spTgt spid="39"/>
                                        </p:tgtEl>
                                      </p:cBhvr>
                                    </p:animEffect>
                                    <p:set>
                                      <p:cBhvr>
                                        <p:cTn id="10" dur="1" fill="hold">
                                          <p:stCondLst>
                                            <p:cond delay="499"/>
                                          </p:stCondLst>
                                        </p:cTn>
                                        <p:tgtEl>
                                          <p:spTgt spid="39"/>
                                        </p:tgtEl>
                                        <p:attrNameLst>
                                          <p:attrName>style.visibility</p:attrName>
                                        </p:attrNameLst>
                                      </p:cBhvr>
                                      <p:to>
                                        <p:strVal val="hidden"/>
                                      </p:to>
                                    </p:set>
                                  </p:childTnLst>
                                </p:cTn>
                              </p:par>
                              <p:par>
                                <p:cTn id="11" presetID="9" presetClass="entr" presetSubtype="0" fill="hold" nodeType="withEffect">
                                  <p:stCondLst>
                                    <p:cond delay="500"/>
                                  </p:stCondLst>
                                  <p:childTnLst>
                                    <p:set>
                                      <p:cBhvr>
                                        <p:cTn id="12" dur="1" fill="hold">
                                          <p:stCondLst>
                                            <p:cond delay="0"/>
                                          </p:stCondLst>
                                        </p:cTn>
                                        <p:tgtEl>
                                          <p:spTgt spid="41"/>
                                        </p:tgtEl>
                                        <p:attrNameLst>
                                          <p:attrName>style.visibility</p:attrName>
                                        </p:attrNameLst>
                                      </p:cBhvr>
                                      <p:to>
                                        <p:strVal val="visible"/>
                                      </p:to>
                                    </p:set>
                                    <p:animEffect transition="in" filter="dissolv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dissolve">
                                      <p:cBhvr>
                                        <p:cTn id="18" dur="500"/>
                                        <p:tgtEl>
                                          <p:spTgt spid="5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dissolve">
                                      <p:cBhvr>
                                        <p:cTn id="21" dur="500"/>
                                        <p:tgtEl>
                                          <p:spTgt spid="62"/>
                                        </p:tgtEl>
                                      </p:cBhvr>
                                    </p:animEffect>
                                  </p:childTnLst>
                                </p:cTn>
                              </p:par>
                              <p:par>
                                <p:cTn id="22" presetID="9"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dissolve">
                                      <p:cBhvr>
                                        <p:cTn id="24" dur="500"/>
                                        <p:tgtEl>
                                          <p:spTgt spid="55"/>
                                        </p:tgtEl>
                                      </p:cBhvr>
                                    </p:animEffect>
                                  </p:childTnLst>
                                </p:cTn>
                              </p:par>
                              <p:par>
                                <p:cTn id="25" presetID="9"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dissolv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dissolve">
                                      <p:cBhvr>
                                        <p:cTn id="32" dur="500"/>
                                        <p:tgtEl>
                                          <p:spTgt spid="72"/>
                                        </p:tgtEl>
                                      </p:cBhvr>
                                    </p:animEffect>
                                  </p:childTnLst>
                                </p:cTn>
                              </p:par>
                              <p:par>
                                <p:cTn id="33" presetID="9" presetClass="entr" presetSubtype="0" fill="hold" nodeType="withEffect">
                                  <p:stCondLst>
                                    <p:cond delay="500"/>
                                  </p:stCondLst>
                                  <p:childTnLst>
                                    <p:set>
                                      <p:cBhvr>
                                        <p:cTn id="34" dur="1" fill="hold">
                                          <p:stCondLst>
                                            <p:cond delay="0"/>
                                          </p:stCondLst>
                                        </p:cTn>
                                        <p:tgtEl>
                                          <p:spTgt spid="78"/>
                                        </p:tgtEl>
                                        <p:attrNameLst>
                                          <p:attrName>style.visibility</p:attrName>
                                        </p:attrNameLst>
                                      </p:cBhvr>
                                      <p:to>
                                        <p:strVal val="visible"/>
                                      </p:to>
                                    </p:set>
                                    <p:animEffect transition="in" filter="dissolve">
                                      <p:cBhvr>
                                        <p:cTn id="35" dur="500"/>
                                        <p:tgtEl>
                                          <p:spTgt spid="7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dissolve">
                                      <p:cBhvr>
                                        <p:cTn id="40" dur="500"/>
                                        <p:tgtEl>
                                          <p:spTgt spid="70"/>
                                        </p:tgtEl>
                                      </p:cBhvr>
                                    </p:animEffect>
                                  </p:childTnLst>
                                </p:cTn>
                              </p:par>
                              <p:par>
                                <p:cTn id="41" presetID="9"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dissolve">
                                      <p:cBhvr>
                                        <p:cTn id="43" dur="500"/>
                                        <p:tgtEl>
                                          <p:spTgt spid="63"/>
                                        </p:tgtEl>
                                      </p:cBhvr>
                                    </p:animEffect>
                                  </p:childTnLst>
                                </p:cTn>
                              </p:par>
                              <p:par>
                                <p:cTn id="44" presetID="9" presetClass="entr" presetSubtype="0" fill="hold"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dissolve">
                                      <p:cBhvr>
                                        <p:cTn id="46" dur="500"/>
                                        <p:tgtEl>
                                          <p:spTgt spid="71"/>
                                        </p:tgtEl>
                                      </p:cBhvr>
                                    </p:animEffect>
                                  </p:childTnLst>
                                </p:cTn>
                              </p:par>
                              <p:par>
                                <p:cTn id="47" presetID="9"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dissolve">
                                      <p:cBhvr>
                                        <p:cTn id="49" dur="500"/>
                                        <p:tgtEl>
                                          <p:spTgt spid="74"/>
                                        </p:tgtEl>
                                      </p:cBhvr>
                                    </p:animEffect>
                                  </p:childTnLst>
                                </p:cTn>
                              </p:par>
                              <p:par>
                                <p:cTn id="50" presetID="9" presetClass="entr" presetSubtype="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dissolve">
                                      <p:cBhvr>
                                        <p:cTn id="52" dur="500"/>
                                        <p:tgtEl>
                                          <p:spTgt spid="73"/>
                                        </p:tgtEl>
                                      </p:cBhvr>
                                    </p:animEffect>
                                  </p:childTnLst>
                                </p:cTn>
                              </p:par>
                              <p:par>
                                <p:cTn id="53" presetID="9" presetClass="entr" presetSubtype="0"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dissolve">
                                      <p:cBhvr>
                                        <p:cTn id="55" dur="500"/>
                                        <p:tgtEl>
                                          <p:spTgt spid="75"/>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dissolve">
                                      <p:cBhvr>
                                        <p:cTn id="6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9"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{FCE9093D-A564-124A-B09B-781B27D0FAB3}tf10001073</Template>
  <TotalTime>54889</TotalTime>
  <Words>3621</Words>
  <Application>Microsoft Macintosh PowerPoint</Application>
  <PresentationFormat>Widescreen</PresentationFormat>
  <Paragraphs>414</Paragraphs>
  <Slides>23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Andale Mono</vt:lpstr>
      <vt:lpstr>Arial</vt:lpstr>
      <vt:lpstr>Calibri</vt:lpstr>
      <vt:lpstr>Cambria Math</vt:lpstr>
      <vt:lpstr>Helvetica</vt:lpstr>
      <vt:lpstr>Times</vt:lpstr>
      <vt:lpstr>Tw Cen MT</vt:lpstr>
      <vt:lpstr>Wingdings</vt:lpstr>
      <vt:lpstr>Droplet</vt:lpstr>
      <vt:lpstr>PowerPoint Presentation</vt:lpstr>
      <vt:lpstr>Outline for the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BACKUP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Bits flip, memories flop</dc:title>
  <dc:creator>Saxena, Anish</dc:creator>
  <cp:lastModifiedBy>Saxena, Anish</cp:lastModifiedBy>
  <cp:revision>61</cp:revision>
  <dcterms:created xsi:type="dcterms:W3CDTF">2022-08-18T12:28:18Z</dcterms:created>
  <dcterms:modified xsi:type="dcterms:W3CDTF">2023-06-28T00:26:50Z</dcterms:modified>
</cp:coreProperties>
</file>